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64" r:id="rId3"/>
    <p:sldId id="259" r:id="rId4"/>
    <p:sldId id="260" r:id="rId5"/>
    <p:sldId id="261" r:id="rId6"/>
    <p:sldId id="262" r:id="rId7"/>
    <p:sldId id="263"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 Tianlu" initials="MT" lastIdx="1" clrIdx="0">
    <p:extLst>
      <p:ext uri="{19B8F6BF-5375-455C-9EA6-DF929625EA0E}">
        <p15:presenceInfo xmlns:p15="http://schemas.microsoft.com/office/powerpoint/2012/main" userId="S::tma@faseb.org::b4bd002f-6a6f-458c-9858-ce34c95f3e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2BF53E-5D6F-4471-9BB8-D07FDA0F5048}" v="122" dt="2020-12-02T14:15:34.4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ma\Desktop\Tianlu\NIH_Grant_Dat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faseborg-my.sharepoint.com/personal/tma_faseb_org/Documents/Tianlu/NIH_Grant_Data.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ma\Desktop\Tianlu\NIH_Grant_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ma\Desktop\Tianlu\NIH_Grant_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tma\Desktop\Tianlu\NIH_Grant_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tma\Desktop\Tianlu\NIH_Grant_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tma\Desktop\Tianlu\NIH_Grant_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tma\Desktop\Tianlu\NIH_Grant_Dat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tma\Desktop\Tianlu\NIH_Grant_Dat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tma\Desktop\Tianlu\NIH_Grant_Dat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'Budget and Appropriations'!$B$2</c:f>
              <c:strCache>
                <c:ptCount val="1"/>
                <c:pt idx="0">
                  <c:v>NIH Appropriations</c:v>
                </c:pt>
              </c:strCache>
            </c:strRef>
          </c:tx>
          <c:spPr>
            <a:ln w="38100" cap="rnd">
              <a:solidFill>
                <a:schemeClr val="tx1"/>
              </a:solidFill>
              <a:round/>
            </a:ln>
            <a:effectLst/>
          </c:spPr>
          <c:marker>
            <c:symbol val="none"/>
          </c:marker>
          <c:xVal>
            <c:numRef>
              <c:f>'Budget and Appropriations'!$A$3:$A$14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xVal>
          <c:yVal>
            <c:numRef>
              <c:f>'Budget and Appropriations'!$B$3:$B$14</c:f>
              <c:numCache>
                <c:formatCode>General</c:formatCode>
                <c:ptCount val="12"/>
                <c:pt idx="0">
                  <c:v>31238000000</c:v>
                </c:pt>
                <c:pt idx="1">
                  <c:v>30916345000</c:v>
                </c:pt>
                <c:pt idx="2">
                  <c:v>30860913000</c:v>
                </c:pt>
                <c:pt idx="3">
                  <c:v>29315822000</c:v>
                </c:pt>
                <c:pt idx="4">
                  <c:v>30142653000</c:v>
                </c:pt>
                <c:pt idx="5">
                  <c:v>30311329000</c:v>
                </c:pt>
                <c:pt idx="6">
                  <c:v>32311349000</c:v>
                </c:pt>
                <c:pt idx="7">
                  <c:v>34300999000</c:v>
                </c:pt>
                <c:pt idx="8">
                  <c:v>37311349000</c:v>
                </c:pt>
                <c:pt idx="9">
                  <c:v>39313000000</c:v>
                </c:pt>
                <c:pt idx="10">
                  <c:v>41636575000</c:v>
                </c:pt>
              </c:numCache>
            </c:numRef>
          </c:yVal>
          <c:smooth val="0"/>
          <c:extLst>
            <c:ext xmlns:c16="http://schemas.microsoft.com/office/drawing/2014/chart" uri="{C3380CC4-5D6E-409C-BE32-E72D297353CC}">
              <c16:uniqueId val="{00000000-03F3-4352-A206-901A43B02097}"/>
            </c:ext>
          </c:extLst>
        </c:ser>
        <c:ser>
          <c:idx val="1"/>
          <c:order val="1"/>
          <c:tx>
            <c:strRef>
              <c:f>'Budget and Appropriations'!$E$2</c:f>
              <c:strCache>
                <c:ptCount val="1"/>
                <c:pt idx="0">
                  <c:v>NIH Appropriations</c:v>
                </c:pt>
              </c:strCache>
            </c:strRef>
          </c:tx>
          <c:spPr>
            <a:ln w="38100" cap="rnd">
              <a:solidFill>
                <a:schemeClr val="accent1"/>
              </a:solidFill>
              <a:round/>
            </a:ln>
            <a:effectLst/>
          </c:spPr>
          <c:marker>
            <c:symbol val="none"/>
          </c:marker>
          <c:xVal>
            <c:numRef>
              <c:f>'Budget and Appropriations'!$A$3:$A$14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xVal>
          <c:yVal>
            <c:numRef>
              <c:f>'Budget and Appropriations'!$E$3:$E$14</c:f>
              <c:numCache>
                <c:formatCode>General</c:formatCode>
                <c:ptCount val="12"/>
                <c:pt idx="0">
                  <c:v>18660692951.015533</c:v>
                </c:pt>
                <c:pt idx="1">
                  <c:v>17953742740.99884</c:v>
                </c:pt>
                <c:pt idx="2">
                  <c:v>17695477637.614677</c:v>
                </c:pt>
                <c:pt idx="3">
                  <c:v>16497367473.269558</c:v>
                </c:pt>
                <c:pt idx="4">
                  <c:v>16607522314.049587</c:v>
                </c:pt>
                <c:pt idx="5">
                  <c:v>16366808315.334774</c:v>
                </c:pt>
                <c:pt idx="6">
                  <c:v>17077880021.141651</c:v>
                </c:pt>
                <c:pt idx="7">
                  <c:v>17662718331.61689</c:v>
                </c:pt>
                <c:pt idx="8">
                  <c:v>18749421608.040203</c:v>
                </c:pt>
                <c:pt idx="9">
                  <c:v>19346948818.897636</c:v>
                </c:pt>
                <c:pt idx="10">
                  <c:v>19988754200.672108</c:v>
                </c:pt>
              </c:numCache>
            </c:numRef>
          </c:yVal>
          <c:smooth val="0"/>
          <c:extLst>
            <c:ext xmlns:c16="http://schemas.microsoft.com/office/drawing/2014/chart" uri="{C3380CC4-5D6E-409C-BE32-E72D297353CC}">
              <c16:uniqueId val="{00000001-03F3-4352-A206-901A43B02097}"/>
            </c:ext>
          </c:extLst>
        </c:ser>
        <c:ser>
          <c:idx val="2"/>
          <c:order val="2"/>
          <c:tx>
            <c:strRef>
              <c:f>'Budget and Appropriations'!$C$2</c:f>
              <c:strCache>
                <c:ptCount val="1"/>
                <c:pt idx="0">
                  <c:v>President Budget</c:v>
                </c:pt>
              </c:strCache>
            </c:strRef>
          </c:tx>
          <c:spPr>
            <a:ln w="38100" cap="rnd">
              <a:solidFill>
                <a:schemeClr val="tx1"/>
              </a:solidFill>
              <a:round/>
            </a:ln>
            <a:effectLst/>
          </c:spPr>
          <c:marker>
            <c:symbol val="circle"/>
            <c:size val="5"/>
            <c:spPr>
              <a:noFill/>
              <a:ln w="9525">
                <a:noFill/>
              </a:ln>
              <a:effectLst/>
            </c:spPr>
          </c:marker>
          <c:dPt>
            <c:idx val="2"/>
            <c:marker>
              <c:symbol val="circle"/>
              <c:size val="5"/>
              <c:spPr>
                <a:solidFill>
                  <a:srgbClr val="C00000"/>
                </a:solidFill>
                <a:ln w="9525">
                  <a:noFill/>
                </a:ln>
                <a:effectLst/>
              </c:spPr>
            </c:marker>
            <c:bubble3D val="0"/>
            <c:spPr>
              <a:ln w="38100" cap="rnd">
                <a:solidFill>
                  <a:srgbClr val="C00000"/>
                </a:solidFill>
                <a:prstDash val="sysDot"/>
                <a:round/>
              </a:ln>
              <a:effectLst/>
            </c:spPr>
            <c:extLst>
              <c:ext xmlns:c16="http://schemas.microsoft.com/office/drawing/2014/chart" uri="{C3380CC4-5D6E-409C-BE32-E72D297353CC}">
                <c16:uniqueId val="{0000000B-03F3-4352-A206-901A43B02097}"/>
              </c:ext>
            </c:extLst>
          </c:dPt>
          <c:xVal>
            <c:numRef>
              <c:f>'Budget and Appropriations'!$A$12:$A$14</c:f>
              <c:numCache>
                <c:formatCode>General</c:formatCode>
                <c:ptCount val="3"/>
                <c:pt idx="0">
                  <c:v>2019</c:v>
                </c:pt>
                <c:pt idx="1">
                  <c:v>2020</c:v>
                </c:pt>
                <c:pt idx="2">
                  <c:v>2021</c:v>
                </c:pt>
              </c:numCache>
            </c:numRef>
          </c:xVal>
          <c:yVal>
            <c:numRef>
              <c:f>'Budget and Appropriations'!$C$12:$C$14</c:f>
              <c:numCache>
                <c:formatCode>General</c:formatCode>
                <c:ptCount val="3"/>
                <c:pt idx="0">
                  <c:v>39313000000</c:v>
                </c:pt>
                <c:pt idx="1">
                  <c:v>41636575000</c:v>
                </c:pt>
                <c:pt idx="2">
                  <c:v>38700000000</c:v>
                </c:pt>
              </c:numCache>
            </c:numRef>
          </c:yVal>
          <c:smooth val="0"/>
          <c:extLst>
            <c:ext xmlns:c16="http://schemas.microsoft.com/office/drawing/2014/chart" uri="{C3380CC4-5D6E-409C-BE32-E72D297353CC}">
              <c16:uniqueId val="{00000002-03F3-4352-A206-901A43B02097}"/>
            </c:ext>
          </c:extLst>
        </c:ser>
        <c:ser>
          <c:idx val="3"/>
          <c:order val="3"/>
          <c:tx>
            <c:strRef>
              <c:f>'Budget and Appropriations'!$D$2</c:f>
              <c:strCache>
                <c:ptCount val="1"/>
                <c:pt idx="0">
                  <c:v>FASEB Rec</c:v>
                </c:pt>
              </c:strCache>
            </c:strRef>
          </c:tx>
          <c:spPr>
            <a:ln w="38100" cap="rnd">
              <a:solidFill>
                <a:schemeClr val="tx1"/>
              </a:solidFill>
              <a:round/>
            </a:ln>
            <a:effectLst/>
          </c:spPr>
          <c:marker>
            <c:symbol val="circle"/>
            <c:size val="5"/>
            <c:spPr>
              <a:solidFill>
                <a:schemeClr val="tx1"/>
              </a:solidFill>
              <a:ln w="9525">
                <a:noFill/>
              </a:ln>
              <a:effectLst/>
            </c:spPr>
          </c:marker>
          <c:dPt>
            <c:idx val="2"/>
            <c:marker>
              <c:symbol val="circle"/>
              <c:size val="5"/>
              <c:spPr>
                <a:solidFill>
                  <a:schemeClr val="accent2"/>
                </a:solidFill>
                <a:ln w="9525">
                  <a:noFill/>
                </a:ln>
                <a:effectLst/>
              </c:spPr>
            </c:marker>
            <c:bubble3D val="0"/>
            <c:spPr>
              <a:ln w="38100" cap="rnd">
                <a:solidFill>
                  <a:schemeClr val="accent2"/>
                </a:solidFill>
                <a:prstDash val="sysDot"/>
                <a:round/>
              </a:ln>
              <a:effectLst/>
            </c:spPr>
            <c:extLst>
              <c:ext xmlns:c16="http://schemas.microsoft.com/office/drawing/2014/chart" uri="{C3380CC4-5D6E-409C-BE32-E72D297353CC}">
                <c16:uniqueId val="{0000000A-03F3-4352-A206-901A43B02097}"/>
              </c:ext>
            </c:extLst>
          </c:dPt>
          <c:xVal>
            <c:numRef>
              <c:f>'Budget and Appropriations'!$A$12:$A$14</c:f>
              <c:numCache>
                <c:formatCode>General</c:formatCode>
                <c:ptCount val="3"/>
                <c:pt idx="0">
                  <c:v>2019</c:v>
                </c:pt>
                <c:pt idx="1">
                  <c:v>2020</c:v>
                </c:pt>
                <c:pt idx="2">
                  <c:v>2021</c:v>
                </c:pt>
              </c:numCache>
            </c:numRef>
          </c:xVal>
          <c:yVal>
            <c:numRef>
              <c:f>'Budget and Appropriations'!$D$12:$D$14</c:f>
              <c:numCache>
                <c:formatCode>General</c:formatCode>
                <c:ptCount val="3"/>
                <c:pt idx="0">
                  <c:v>39313000000</c:v>
                </c:pt>
                <c:pt idx="1">
                  <c:v>41636575000</c:v>
                </c:pt>
                <c:pt idx="2">
                  <c:v>44700000000</c:v>
                </c:pt>
              </c:numCache>
            </c:numRef>
          </c:yVal>
          <c:smooth val="0"/>
          <c:extLst>
            <c:ext xmlns:c16="http://schemas.microsoft.com/office/drawing/2014/chart" uri="{C3380CC4-5D6E-409C-BE32-E72D297353CC}">
              <c16:uniqueId val="{00000003-03F3-4352-A206-901A43B02097}"/>
            </c:ext>
          </c:extLst>
        </c:ser>
        <c:ser>
          <c:idx val="4"/>
          <c:order val="4"/>
          <c:tx>
            <c:strRef>
              <c:f>'Budget and Appropriations'!$F$2</c:f>
              <c:strCache>
                <c:ptCount val="1"/>
                <c:pt idx="0">
                  <c:v>President Budget</c:v>
                </c:pt>
              </c:strCache>
            </c:strRef>
          </c:tx>
          <c:spPr>
            <a:ln w="38100" cap="rnd">
              <a:solidFill>
                <a:schemeClr val="accent1"/>
              </a:solidFill>
              <a:round/>
            </a:ln>
            <a:effectLst/>
          </c:spPr>
          <c:marker>
            <c:symbol val="circle"/>
            <c:size val="5"/>
            <c:spPr>
              <a:solidFill>
                <a:schemeClr val="accent1"/>
              </a:solidFill>
              <a:ln w="9525">
                <a:noFill/>
              </a:ln>
              <a:effectLst/>
            </c:spPr>
          </c:marker>
          <c:dPt>
            <c:idx val="2"/>
            <c:marker>
              <c:symbol val="circle"/>
              <c:size val="5"/>
              <c:spPr>
                <a:solidFill>
                  <a:srgbClr val="C00000"/>
                </a:solidFill>
                <a:ln w="9525">
                  <a:noFill/>
                </a:ln>
                <a:effectLst/>
              </c:spPr>
            </c:marker>
            <c:bubble3D val="0"/>
            <c:spPr>
              <a:ln w="38100" cap="rnd">
                <a:solidFill>
                  <a:srgbClr val="C00000"/>
                </a:solidFill>
                <a:prstDash val="sysDot"/>
                <a:round/>
              </a:ln>
              <a:effectLst/>
            </c:spPr>
            <c:extLst>
              <c:ext xmlns:c16="http://schemas.microsoft.com/office/drawing/2014/chart" uri="{C3380CC4-5D6E-409C-BE32-E72D297353CC}">
                <c16:uniqueId val="{0000000F-03F3-4352-A206-901A43B02097}"/>
              </c:ext>
            </c:extLst>
          </c:dPt>
          <c:xVal>
            <c:numRef>
              <c:f>'Budget and Appropriations'!$A$12:$A$14</c:f>
              <c:numCache>
                <c:formatCode>General</c:formatCode>
                <c:ptCount val="3"/>
                <c:pt idx="0">
                  <c:v>2019</c:v>
                </c:pt>
                <c:pt idx="1">
                  <c:v>2020</c:v>
                </c:pt>
                <c:pt idx="2">
                  <c:v>2021</c:v>
                </c:pt>
              </c:numCache>
            </c:numRef>
          </c:xVal>
          <c:yVal>
            <c:numRef>
              <c:f>'Budget and Appropriations'!$F$12:$F$14</c:f>
              <c:numCache>
                <c:formatCode>General</c:formatCode>
                <c:ptCount val="3"/>
                <c:pt idx="0">
                  <c:v>19346948818.897636</c:v>
                </c:pt>
                <c:pt idx="1">
                  <c:v>19988754200.672108</c:v>
                </c:pt>
                <c:pt idx="2">
                  <c:v>18143459915.611813</c:v>
                </c:pt>
              </c:numCache>
            </c:numRef>
          </c:yVal>
          <c:smooth val="0"/>
          <c:extLst>
            <c:ext xmlns:c16="http://schemas.microsoft.com/office/drawing/2014/chart" uri="{C3380CC4-5D6E-409C-BE32-E72D297353CC}">
              <c16:uniqueId val="{00000004-03F3-4352-A206-901A43B02097}"/>
            </c:ext>
          </c:extLst>
        </c:ser>
        <c:ser>
          <c:idx val="5"/>
          <c:order val="5"/>
          <c:tx>
            <c:strRef>
              <c:f>'Budget and Appropriations'!$G$2</c:f>
              <c:strCache>
                <c:ptCount val="1"/>
                <c:pt idx="0">
                  <c:v>FASEB Rec</c:v>
                </c:pt>
              </c:strCache>
            </c:strRef>
          </c:tx>
          <c:spPr>
            <a:ln w="38100" cap="rnd">
              <a:solidFill>
                <a:schemeClr val="accent6"/>
              </a:solidFill>
              <a:round/>
            </a:ln>
            <a:effectLst/>
          </c:spPr>
          <c:marker>
            <c:symbol val="circle"/>
            <c:size val="5"/>
            <c:spPr>
              <a:solidFill>
                <a:schemeClr val="accent1"/>
              </a:solidFill>
              <a:ln w="9525">
                <a:noFill/>
              </a:ln>
              <a:effectLst/>
            </c:spPr>
          </c:marker>
          <c:dPt>
            <c:idx val="2"/>
            <c:marker>
              <c:symbol val="circle"/>
              <c:size val="5"/>
              <c:spPr>
                <a:solidFill>
                  <a:schemeClr val="accent2"/>
                </a:solidFill>
                <a:ln w="9525">
                  <a:noFill/>
                </a:ln>
                <a:effectLst/>
              </c:spPr>
            </c:marker>
            <c:bubble3D val="0"/>
            <c:spPr>
              <a:ln w="38100" cap="rnd">
                <a:solidFill>
                  <a:schemeClr val="accent2"/>
                </a:solidFill>
                <a:prstDash val="sysDot"/>
                <a:round/>
              </a:ln>
              <a:effectLst/>
            </c:spPr>
            <c:extLst>
              <c:ext xmlns:c16="http://schemas.microsoft.com/office/drawing/2014/chart" uri="{C3380CC4-5D6E-409C-BE32-E72D297353CC}">
                <c16:uniqueId val="{0000000E-03F3-4352-A206-901A43B02097}"/>
              </c:ext>
            </c:extLst>
          </c:dPt>
          <c:xVal>
            <c:numRef>
              <c:f>'Budget and Appropriations'!$A$12:$A$14</c:f>
              <c:numCache>
                <c:formatCode>General</c:formatCode>
                <c:ptCount val="3"/>
                <c:pt idx="0">
                  <c:v>2019</c:v>
                </c:pt>
                <c:pt idx="1">
                  <c:v>2020</c:v>
                </c:pt>
                <c:pt idx="2">
                  <c:v>2021</c:v>
                </c:pt>
              </c:numCache>
            </c:numRef>
          </c:xVal>
          <c:yVal>
            <c:numRef>
              <c:f>'Budget and Appropriations'!$G$12:$G$14</c:f>
              <c:numCache>
                <c:formatCode>General</c:formatCode>
                <c:ptCount val="3"/>
                <c:pt idx="0">
                  <c:v>19346948818.897636</c:v>
                </c:pt>
                <c:pt idx="1">
                  <c:v>19988754200.672108</c:v>
                </c:pt>
                <c:pt idx="2">
                  <c:v>20956399437.412094</c:v>
                </c:pt>
              </c:numCache>
            </c:numRef>
          </c:yVal>
          <c:smooth val="0"/>
          <c:extLst>
            <c:ext xmlns:c16="http://schemas.microsoft.com/office/drawing/2014/chart" uri="{C3380CC4-5D6E-409C-BE32-E72D297353CC}">
              <c16:uniqueId val="{00000005-03F3-4352-A206-901A43B02097}"/>
            </c:ext>
          </c:extLst>
        </c:ser>
        <c:ser>
          <c:idx val="6"/>
          <c:order val="6"/>
          <c:tx>
            <c:strRef>
              <c:f>'Budget and Appropriations'!$H$1:$J$1</c:f>
              <c:strCache>
                <c:ptCount val="1"/>
                <c:pt idx="0">
                  <c:v>Constant 2010 $</c:v>
                </c:pt>
              </c:strCache>
            </c:strRef>
          </c:tx>
          <c:spPr>
            <a:ln w="38100" cap="rnd">
              <a:solidFill>
                <a:schemeClr val="accent1">
                  <a:lumMod val="75000"/>
                </a:schemeClr>
              </a:solidFill>
              <a:round/>
            </a:ln>
            <a:effectLst/>
          </c:spPr>
          <c:marker>
            <c:symbol val="none"/>
          </c:marker>
          <c:xVal>
            <c:numRef>
              <c:f>'Budget and Appropriations'!$A$3:$A$14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xVal>
          <c:yVal>
            <c:numRef>
              <c:f>'Budget and Appropriations'!$H$3:$H$13</c:f>
              <c:numCache>
                <c:formatCode>General</c:formatCode>
                <c:ptCount val="11"/>
                <c:pt idx="0">
                  <c:v>31238000000</c:v>
                </c:pt>
                <c:pt idx="1">
                  <c:v>30045038872.691929</c:v>
                </c:pt>
                <c:pt idx="2">
                  <c:v>29616999040.307098</c:v>
                </c:pt>
                <c:pt idx="3">
                  <c:v>27630369462.770973</c:v>
                </c:pt>
                <c:pt idx="4">
                  <c:v>27806875461.254608</c:v>
                </c:pt>
                <c:pt idx="5">
                  <c:v>27406264918.625675</c:v>
                </c:pt>
                <c:pt idx="6">
                  <c:v>28594114159.292038</c:v>
                </c:pt>
                <c:pt idx="7">
                  <c:v>29569826724.137932</c:v>
                </c:pt>
                <c:pt idx="8">
                  <c:v>31380444911.690498</c:v>
                </c:pt>
                <c:pt idx="9">
                  <c:v>32383031301.4827</c:v>
                </c:pt>
                <c:pt idx="10">
                  <c:v>33469915594.855301</c:v>
                </c:pt>
              </c:numCache>
            </c:numRef>
          </c:yVal>
          <c:smooth val="0"/>
          <c:extLst>
            <c:ext xmlns:c16="http://schemas.microsoft.com/office/drawing/2014/chart" uri="{C3380CC4-5D6E-409C-BE32-E72D297353CC}">
              <c16:uniqueId val="{00000006-03F3-4352-A206-901A43B02097}"/>
            </c:ext>
          </c:extLst>
        </c:ser>
        <c:ser>
          <c:idx val="7"/>
          <c:order val="7"/>
          <c:tx>
            <c:strRef>
              <c:f>'Budget and Appropriations'!$I$2</c:f>
              <c:strCache>
                <c:ptCount val="1"/>
                <c:pt idx="0">
                  <c:v>President Budget</c:v>
                </c:pt>
              </c:strCache>
            </c:strRef>
          </c:tx>
          <c:spPr>
            <a:ln w="19050" cap="rnd">
              <a:solidFill>
                <a:schemeClr val="accent1">
                  <a:lumMod val="75000"/>
                </a:schemeClr>
              </a:solidFill>
              <a:round/>
            </a:ln>
            <a:effectLst/>
          </c:spPr>
          <c:marker>
            <c:symbol val="circle"/>
            <c:size val="5"/>
            <c:spPr>
              <a:solidFill>
                <a:schemeClr val="accent1">
                  <a:lumMod val="75000"/>
                </a:schemeClr>
              </a:solidFill>
              <a:ln w="9525">
                <a:noFill/>
              </a:ln>
              <a:effectLst/>
            </c:spPr>
          </c:marker>
          <c:dPt>
            <c:idx val="2"/>
            <c:marker>
              <c:symbol val="circle"/>
              <c:size val="5"/>
              <c:spPr>
                <a:solidFill>
                  <a:srgbClr val="C00000"/>
                </a:solidFill>
                <a:ln w="9525">
                  <a:noFill/>
                </a:ln>
                <a:effectLst/>
              </c:spPr>
            </c:marker>
            <c:bubble3D val="0"/>
            <c:spPr>
              <a:ln w="38100" cap="rnd">
                <a:solidFill>
                  <a:srgbClr val="C00000"/>
                </a:solidFill>
                <a:prstDash val="sysDot"/>
                <a:round/>
              </a:ln>
              <a:effectLst/>
            </c:spPr>
            <c:extLst>
              <c:ext xmlns:c16="http://schemas.microsoft.com/office/drawing/2014/chart" uri="{C3380CC4-5D6E-409C-BE32-E72D297353CC}">
                <c16:uniqueId val="{0000000D-03F3-4352-A206-901A43B02097}"/>
              </c:ext>
            </c:extLst>
          </c:dPt>
          <c:xVal>
            <c:numRef>
              <c:f>'Budget and Appropriations'!$A$12:$A$14</c:f>
              <c:numCache>
                <c:formatCode>General</c:formatCode>
                <c:ptCount val="3"/>
                <c:pt idx="0">
                  <c:v>2019</c:v>
                </c:pt>
                <c:pt idx="1">
                  <c:v>2020</c:v>
                </c:pt>
                <c:pt idx="2">
                  <c:v>2021</c:v>
                </c:pt>
              </c:numCache>
            </c:numRef>
          </c:xVal>
          <c:yVal>
            <c:numRef>
              <c:f>'Budget and Appropriations'!$I$12:$I$14</c:f>
              <c:numCache>
                <c:formatCode>General</c:formatCode>
                <c:ptCount val="3"/>
                <c:pt idx="0">
                  <c:v>32383031301.4827</c:v>
                </c:pt>
                <c:pt idx="1">
                  <c:v>33469915594.855301</c:v>
                </c:pt>
                <c:pt idx="2">
                  <c:v>30376766091.051804</c:v>
                </c:pt>
              </c:numCache>
            </c:numRef>
          </c:yVal>
          <c:smooth val="0"/>
          <c:extLst>
            <c:ext xmlns:c16="http://schemas.microsoft.com/office/drawing/2014/chart" uri="{C3380CC4-5D6E-409C-BE32-E72D297353CC}">
              <c16:uniqueId val="{00000007-03F3-4352-A206-901A43B02097}"/>
            </c:ext>
          </c:extLst>
        </c:ser>
        <c:ser>
          <c:idx val="8"/>
          <c:order val="8"/>
          <c:tx>
            <c:strRef>
              <c:f>'Budget and Appropriations'!$J$2</c:f>
              <c:strCache>
                <c:ptCount val="1"/>
                <c:pt idx="0">
                  <c:v>FASEB Rec</c:v>
                </c:pt>
              </c:strCache>
            </c:strRef>
          </c:tx>
          <c:spPr>
            <a:ln w="19050" cap="rnd">
              <a:solidFill>
                <a:schemeClr val="accent1">
                  <a:lumMod val="75000"/>
                </a:schemeClr>
              </a:solidFill>
              <a:round/>
            </a:ln>
            <a:effectLst/>
          </c:spPr>
          <c:marker>
            <c:symbol val="circle"/>
            <c:size val="5"/>
            <c:spPr>
              <a:solidFill>
                <a:schemeClr val="accent1">
                  <a:lumMod val="75000"/>
                </a:schemeClr>
              </a:solidFill>
              <a:ln w="9525">
                <a:noFill/>
              </a:ln>
              <a:effectLst/>
            </c:spPr>
          </c:marker>
          <c:dPt>
            <c:idx val="2"/>
            <c:marker>
              <c:symbol val="circle"/>
              <c:size val="5"/>
              <c:spPr>
                <a:solidFill>
                  <a:schemeClr val="accent2"/>
                </a:solidFill>
                <a:ln w="9525">
                  <a:noFill/>
                </a:ln>
                <a:effectLst/>
              </c:spPr>
            </c:marker>
            <c:bubble3D val="0"/>
            <c:spPr>
              <a:ln w="38100" cap="rnd">
                <a:solidFill>
                  <a:schemeClr val="accent2"/>
                </a:solidFill>
                <a:prstDash val="sysDot"/>
                <a:round/>
              </a:ln>
              <a:effectLst/>
            </c:spPr>
            <c:extLst>
              <c:ext xmlns:c16="http://schemas.microsoft.com/office/drawing/2014/chart" uri="{C3380CC4-5D6E-409C-BE32-E72D297353CC}">
                <c16:uniqueId val="{0000000C-03F3-4352-A206-901A43B02097}"/>
              </c:ext>
            </c:extLst>
          </c:dPt>
          <c:xVal>
            <c:numRef>
              <c:f>'Budget and Appropriations'!$A$12:$A$14</c:f>
              <c:numCache>
                <c:formatCode>General</c:formatCode>
                <c:ptCount val="3"/>
                <c:pt idx="0">
                  <c:v>2019</c:v>
                </c:pt>
                <c:pt idx="1">
                  <c:v>2020</c:v>
                </c:pt>
                <c:pt idx="2">
                  <c:v>2021</c:v>
                </c:pt>
              </c:numCache>
            </c:numRef>
          </c:xVal>
          <c:yVal>
            <c:numRef>
              <c:f>'Budget and Appropriations'!$J$12:$J$14</c:f>
              <c:numCache>
                <c:formatCode>General</c:formatCode>
                <c:ptCount val="3"/>
                <c:pt idx="0">
                  <c:v>32383031301.4827</c:v>
                </c:pt>
                <c:pt idx="1">
                  <c:v>33469915594.855301</c:v>
                </c:pt>
                <c:pt idx="2">
                  <c:v>35086342229.199371</c:v>
                </c:pt>
              </c:numCache>
            </c:numRef>
          </c:yVal>
          <c:smooth val="0"/>
          <c:extLst>
            <c:ext xmlns:c16="http://schemas.microsoft.com/office/drawing/2014/chart" uri="{C3380CC4-5D6E-409C-BE32-E72D297353CC}">
              <c16:uniqueId val="{00000008-03F3-4352-A206-901A43B02097}"/>
            </c:ext>
          </c:extLst>
        </c:ser>
        <c:dLbls>
          <c:showLegendKey val="0"/>
          <c:showVal val="0"/>
          <c:showCatName val="0"/>
          <c:showSerName val="0"/>
          <c:showPercent val="0"/>
          <c:showBubbleSize val="0"/>
        </c:dLbls>
        <c:axId val="411802792"/>
        <c:axId val="411802136"/>
      </c:scatterChart>
      <c:valAx>
        <c:axId val="411802792"/>
        <c:scaling>
          <c:orientation val="minMax"/>
          <c:min val="2010"/>
        </c:scaling>
        <c:delete val="0"/>
        <c:axPos val="b"/>
        <c:numFmt formatCode="General" sourceLinked="1"/>
        <c:majorTickMark val="out"/>
        <c:minorTickMark val="out"/>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11802136"/>
        <c:crosses val="autoZero"/>
        <c:crossBetween val="midCat"/>
        <c:majorUnit val="1"/>
        <c:minorUnit val="1"/>
      </c:valAx>
      <c:valAx>
        <c:axId val="411802136"/>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r>
                  <a:rPr lang="en-US" sz="2000" dirty="0">
                    <a:solidFill>
                      <a:schemeClr val="tx1"/>
                    </a:solidFill>
                  </a:rPr>
                  <a:t>NIH Appropriations</a:t>
                </a:r>
                <a:r>
                  <a:rPr lang="en-US" sz="2000" baseline="0" dirty="0">
                    <a:solidFill>
                      <a:schemeClr val="tx1"/>
                    </a:solidFill>
                  </a:rPr>
                  <a:t>, Billions</a:t>
                </a:r>
                <a:endParaRPr lang="en-US" sz="2000" dirty="0">
                  <a:solidFill>
                    <a:schemeClr val="tx1"/>
                  </a:solidFill>
                </a:endParaRP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11802792"/>
        <c:crosses val="autoZero"/>
        <c:crossBetween val="midCat"/>
        <c:dispUnits>
          <c:builtInUnit val="billion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'Success and Funding Rate'!$U$2</c:f>
              <c:strCache>
                <c:ptCount val="1"/>
                <c:pt idx="0">
                  <c:v>Applications</c:v>
                </c:pt>
              </c:strCache>
            </c:strRef>
          </c:tx>
          <c:spPr>
            <a:ln w="38100" cap="rnd">
              <a:solidFill>
                <a:schemeClr val="accent1"/>
              </a:solidFill>
              <a:round/>
            </a:ln>
            <a:effectLst/>
          </c:spPr>
          <c:marker>
            <c:symbol val="none"/>
          </c:marker>
          <c:xVal>
            <c:numRef>
              <c:f>'Success and Funding Rate'!$A$3:$A$12</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xVal>
          <c:yVal>
            <c:numRef>
              <c:f>'Success and Funding Rate'!$U$3:$U$12</c:f>
              <c:numCache>
                <c:formatCode>General</c:formatCode>
                <c:ptCount val="10"/>
                <c:pt idx="0">
                  <c:v>0</c:v>
                </c:pt>
                <c:pt idx="1">
                  <c:v>7.8485527260074406E-2</c:v>
                </c:pt>
                <c:pt idx="2">
                  <c:v>0.11591240240958611</c:v>
                </c:pt>
                <c:pt idx="3">
                  <c:v>7.824630841832847E-2</c:v>
                </c:pt>
                <c:pt idx="4">
                  <c:v>0.11069308222604013</c:v>
                </c:pt>
                <c:pt idx="5">
                  <c:v>0.13498466824696087</c:v>
                </c:pt>
                <c:pt idx="6">
                  <c:v>0.1791314181327881</c:v>
                </c:pt>
                <c:pt idx="7">
                  <c:v>0.17445577713502813</c:v>
                </c:pt>
                <c:pt idx="8">
                  <c:v>0.19248417893569369</c:v>
                </c:pt>
                <c:pt idx="9">
                  <c:v>0.19398473348846323</c:v>
                </c:pt>
              </c:numCache>
            </c:numRef>
          </c:yVal>
          <c:smooth val="0"/>
          <c:extLst>
            <c:ext xmlns:c16="http://schemas.microsoft.com/office/drawing/2014/chart" uri="{C3380CC4-5D6E-409C-BE32-E72D297353CC}">
              <c16:uniqueId val="{00000000-F91C-45E6-993B-0A2751184236}"/>
            </c:ext>
          </c:extLst>
        </c:ser>
        <c:ser>
          <c:idx val="1"/>
          <c:order val="1"/>
          <c:tx>
            <c:strRef>
              <c:f>'Success and Funding Rate'!$V$2</c:f>
              <c:strCache>
                <c:ptCount val="1"/>
                <c:pt idx="0">
                  <c:v>Applicants</c:v>
                </c:pt>
              </c:strCache>
            </c:strRef>
          </c:tx>
          <c:spPr>
            <a:ln w="38100" cap="rnd">
              <a:solidFill>
                <a:schemeClr val="accent2"/>
              </a:solidFill>
              <a:round/>
            </a:ln>
            <a:effectLst/>
          </c:spPr>
          <c:marker>
            <c:symbol val="none"/>
          </c:marker>
          <c:xVal>
            <c:numRef>
              <c:f>'Success and Funding Rate'!$A$3:$A$12</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xVal>
          <c:yVal>
            <c:numRef>
              <c:f>'Success and Funding Rate'!$V$3:$V$12</c:f>
              <c:numCache>
                <c:formatCode>General</c:formatCode>
                <c:ptCount val="10"/>
                <c:pt idx="0">
                  <c:v>0</c:v>
                </c:pt>
                <c:pt idx="1">
                  <c:v>6.3664638269100848E-2</c:v>
                </c:pt>
                <c:pt idx="2">
                  <c:v>7.9783637592968137E-2</c:v>
                </c:pt>
                <c:pt idx="3">
                  <c:v>5.6524678837052145E-2</c:v>
                </c:pt>
                <c:pt idx="4">
                  <c:v>7.6646382691007542E-2</c:v>
                </c:pt>
                <c:pt idx="5">
                  <c:v>8.973630831642998E-2</c:v>
                </c:pt>
                <c:pt idx="6">
                  <c:v>0.12021636240703182</c:v>
                </c:pt>
                <c:pt idx="7">
                  <c:v>0.13525354969574033</c:v>
                </c:pt>
                <c:pt idx="8">
                  <c:v>0.14942528735632177</c:v>
                </c:pt>
                <c:pt idx="9">
                  <c:v>0.17592968221771477</c:v>
                </c:pt>
              </c:numCache>
            </c:numRef>
          </c:yVal>
          <c:smooth val="0"/>
          <c:extLst>
            <c:ext xmlns:c16="http://schemas.microsoft.com/office/drawing/2014/chart" uri="{C3380CC4-5D6E-409C-BE32-E72D297353CC}">
              <c16:uniqueId val="{00000001-F91C-45E6-993B-0A2751184236}"/>
            </c:ext>
          </c:extLst>
        </c:ser>
        <c:ser>
          <c:idx val="2"/>
          <c:order val="2"/>
          <c:tx>
            <c:strRef>
              <c:f>'Success and Funding Rate'!$AB$2</c:f>
              <c:strCache>
                <c:ptCount val="1"/>
                <c:pt idx="0">
                  <c:v>Constant 2010 $</c:v>
                </c:pt>
              </c:strCache>
            </c:strRef>
          </c:tx>
          <c:spPr>
            <a:ln w="38100" cap="rnd">
              <a:solidFill>
                <a:schemeClr val="accent3"/>
              </a:solidFill>
              <a:round/>
            </a:ln>
            <a:effectLst/>
          </c:spPr>
          <c:marker>
            <c:symbol val="none"/>
          </c:marker>
          <c:xVal>
            <c:numRef>
              <c:f>'Success and Funding Rate'!$A$3:$A$12</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xVal>
          <c:yVal>
            <c:numRef>
              <c:f>'Success and Funding Rate'!$AB$3:$AB$12</c:f>
              <c:numCache>
                <c:formatCode>General</c:formatCode>
                <c:ptCount val="10"/>
                <c:pt idx="0">
                  <c:v>0</c:v>
                </c:pt>
                <c:pt idx="1">
                  <c:v>-3.8189420811449826E-2</c:v>
                </c:pt>
                <c:pt idx="2">
                  <c:v>-5.1891957221745999E-2</c:v>
                </c:pt>
                <c:pt idx="3">
                  <c:v>-0.11548852478484628</c:v>
                </c:pt>
                <c:pt idx="4">
                  <c:v>-0.1098381630944808</c:v>
                </c:pt>
                <c:pt idx="5">
                  <c:v>-0.12266262505199832</c:v>
                </c:pt>
                <c:pt idx="6">
                  <c:v>-8.4636847452076336E-2</c:v>
                </c:pt>
                <c:pt idx="7">
                  <c:v>-5.3402051215252877E-2</c:v>
                </c:pt>
                <c:pt idx="8">
                  <c:v>4.5599882095683775E-3</c:v>
                </c:pt>
                <c:pt idx="9">
                  <c:v>3.6655077197090158E-2</c:v>
                </c:pt>
              </c:numCache>
            </c:numRef>
          </c:yVal>
          <c:smooth val="0"/>
          <c:extLst>
            <c:ext xmlns:c16="http://schemas.microsoft.com/office/drawing/2014/chart" uri="{C3380CC4-5D6E-409C-BE32-E72D297353CC}">
              <c16:uniqueId val="{00000002-F91C-45E6-993B-0A2751184236}"/>
            </c:ext>
          </c:extLst>
        </c:ser>
        <c:dLbls>
          <c:showLegendKey val="0"/>
          <c:showVal val="0"/>
          <c:showCatName val="0"/>
          <c:showSerName val="0"/>
          <c:showPercent val="0"/>
          <c:showBubbleSize val="0"/>
        </c:dLbls>
        <c:axId val="534428576"/>
        <c:axId val="534427264"/>
      </c:scatterChart>
      <c:valAx>
        <c:axId val="534428576"/>
        <c:scaling>
          <c:orientation val="minMax"/>
          <c:min val="2010"/>
        </c:scaling>
        <c:delete val="0"/>
        <c:axPos val="b"/>
        <c:numFmt formatCode="General" sourceLinked="1"/>
        <c:majorTickMark val="out"/>
        <c:minorTickMark val="none"/>
        <c:tickLblPos val="nextTo"/>
        <c:spPr>
          <a:noFill/>
          <a:ln w="1968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34427264"/>
        <c:crossesAt val="-0.15000000000000002"/>
        <c:crossBetween val="midCat"/>
      </c:valAx>
      <c:valAx>
        <c:axId val="534427264"/>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r>
                  <a:rPr lang="en-US" sz="2000" dirty="0">
                    <a:solidFill>
                      <a:schemeClr val="tx1"/>
                    </a:solidFill>
                  </a:rPr>
                  <a:t>Cumulative Change</a:t>
                </a:r>
                <a:r>
                  <a:rPr lang="en-US" sz="2000" baseline="0" dirty="0">
                    <a:solidFill>
                      <a:schemeClr val="tx1"/>
                    </a:solidFill>
                  </a:rPr>
                  <a:t> Since 2010</a:t>
                </a:r>
                <a:endParaRPr lang="en-US" sz="2000" dirty="0">
                  <a:solidFill>
                    <a:schemeClr val="tx1"/>
                  </a:solidFill>
                </a:endParaRP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3442857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'Budget and Appropriations'!$U$2</c:f>
              <c:strCache>
                <c:ptCount val="1"/>
                <c:pt idx="0">
                  <c:v>Inflationary Loss</c:v>
                </c:pt>
              </c:strCache>
            </c:strRef>
          </c:tx>
          <c:spPr>
            <a:solidFill>
              <a:schemeClr val="accent1"/>
            </a:solidFill>
            <a:ln>
              <a:noFill/>
            </a:ln>
            <a:effectLst/>
          </c:spPr>
          <c:invertIfNegative val="0"/>
          <c:cat>
            <c:numRef>
              <c:f>'Budget and Appropriations'!$S$3:$S$4</c:f>
              <c:numCache>
                <c:formatCode>General</c:formatCode>
                <c:ptCount val="2"/>
                <c:pt idx="0">
                  <c:v>2019</c:v>
                </c:pt>
                <c:pt idx="1">
                  <c:v>2020</c:v>
                </c:pt>
              </c:numCache>
            </c:numRef>
          </c:cat>
          <c:val>
            <c:numRef>
              <c:f>'Budget and Appropriations'!$U$3:$U$4</c:f>
              <c:numCache>
                <c:formatCode>General</c:formatCode>
                <c:ptCount val="2"/>
                <c:pt idx="0">
                  <c:v>783538329</c:v>
                </c:pt>
                <c:pt idx="1">
                  <c:v>982825000</c:v>
                </c:pt>
              </c:numCache>
            </c:numRef>
          </c:val>
          <c:extLst>
            <c:ext xmlns:c16="http://schemas.microsoft.com/office/drawing/2014/chart" uri="{C3380CC4-5D6E-409C-BE32-E72D297353CC}">
              <c16:uniqueId val="{00000000-80AB-4A73-A789-3D9DEFE1027B}"/>
            </c:ext>
          </c:extLst>
        </c:ser>
        <c:ser>
          <c:idx val="1"/>
          <c:order val="1"/>
          <c:tx>
            <c:strRef>
              <c:f>'Budget and Appropriations'!$V$2</c:f>
              <c:strCache>
                <c:ptCount val="1"/>
                <c:pt idx="0">
                  <c:v>Net Increase</c:v>
                </c:pt>
              </c:strCache>
            </c:strRef>
          </c:tx>
          <c:spPr>
            <a:solidFill>
              <a:schemeClr val="accent2"/>
            </a:solidFill>
            <a:ln>
              <a:noFill/>
            </a:ln>
            <a:effectLst/>
          </c:spPr>
          <c:invertIfNegative val="0"/>
          <c:val>
            <c:numRef>
              <c:f>'Budget and Appropriations'!$V$3:$V$4</c:f>
              <c:numCache>
                <c:formatCode>General</c:formatCode>
                <c:ptCount val="2"/>
                <c:pt idx="0">
                  <c:v>1218112671</c:v>
                </c:pt>
                <c:pt idx="1">
                  <c:v>1340750000</c:v>
                </c:pt>
              </c:numCache>
            </c:numRef>
          </c:val>
          <c:extLst>
            <c:ext xmlns:c16="http://schemas.microsoft.com/office/drawing/2014/chart" uri="{C3380CC4-5D6E-409C-BE32-E72D297353CC}">
              <c16:uniqueId val="{00000001-80AB-4A73-A789-3D9DEFE1027B}"/>
            </c:ext>
          </c:extLst>
        </c:ser>
        <c:dLbls>
          <c:showLegendKey val="0"/>
          <c:showVal val="0"/>
          <c:showCatName val="0"/>
          <c:showSerName val="0"/>
          <c:showPercent val="0"/>
          <c:showBubbleSize val="0"/>
        </c:dLbls>
        <c:gapWidth val="150"/>
        <c:overlap val="100"/>
        <c:axId val="586293008"/>
        <c:axId val="586289728"/>
      </c:barChart>
      <c:catAx>
        <c:axId val="586293008"/>
        <c:scaling>
          <c:orientation val="minMax"/>
        </c:scaling>
        <c:delete val="0"/>
        <c:axPos val="b"/>
        <c:numFmt formatCode="General" sourceLinked="1"/>
        <c:majorTickMark val="none"/>
        <c:minorTickMark val="none"/>
        <c:tickLblPos val="nextTo"/>
        <c:spPr>
          <a:noFill/>
          <a:ln w="19050" cap="flat" cmpd="sng" algn="ctr">
            <a:solidFill>
              <a:schemeClr val="tx2"/>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86289728"/>
        <c:crosses val="autoZero"/>
        <c:auto val="1"/>
        <c:lblAlgn val="ctr"/>
        <c:lblOffset val="100"/>
        <c:noMultiLvlLbl val="0"/>
      </c:catAx>
      <c:valAx>
        <c:axId val="586289728"/>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r>
                  <a:rPr lang="en-US" sz="2000" dirty="0">
                    <a:solidFill>
                      <a:schemeClr val="tx1"/>
                    </a:solidFill>
                  </a:rPr>
                  <a:t>Increase in NIH Appropriations, Billions</a:t>
                </a: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19050">
            <a:solidFill>
              <a:schemeClr val="tx2"/>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86293008"/>
        <c:crosses val="autoZero"/>
        <c:crossBetween val="between"/>
        <c:majorUnit val="1000000000"/>
        <c:minorUnit val="500000000"/>
        <c:dispUnits>
          <c:builtInUnit val="billion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'RPG Grant Project Funding'!$H$1:$I$1</c:f>
              <c:strCache>
                <c:ptCount val="1"/>
                <c:pt idx="0">
                  <c:v>Noncompeting RPGs</c:v>
                </c:pt>
              </c:strCache>
            </c:strRef>
          </c:tx>
          <c:spPr>
            <a:solidFill>
              <a:schemeClr val="tx1"/>
            </a:solidFill>
            <a:ln>
              <a:noFill/>
            </a:ln>
            <a:effectLst/>
          </c:spPr>
          <c:invertIfNegative val="0"/>
          <c:cat>
            <c:numRef>
              <c:f>'RPG Grant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'RPG Grant Project Funding'!$I$3:$I$13</c:f>
              <c:numCache>
                <c:formatCode>General</c:formatCode>
                <c:ptCount val="11"/>
                <c:pt idx="0">
                  <c:v>12728060246</c:v>
                </c:pt>
                <c:pt idx="1">
                  <c:v>10790137178</c:v>
                </c:pt>
                <c:pt idx="2">
                  <c:v>10806689313</c:v>
                </c:pt>
                <c:pt idx="3">
                  <c:v>10076887567</c:v>
                </c:pt>
                <c:pt idx="4">
                  <c:v>9925312755</c:v>
                </c:pt>
                <c:pt idx="5">
                  <c:v>10283175439</c:v>
                </c:pt>
                <c:pt idx="6">
                  <c:v>10830567330</c:v>
                </c:pt>
                <c:pt idx="7">
                  <c:v>11972219417</c:v>
                </c:pt>
                <c:pt idx="8">
                  <c:v>12877670712</c:v>
                </c:pt>
                <c:pt idx="9">
                  <c:v>13954438084</c:v>
                </c:pt>
                <c:pt idx="10">
                  <c:v>14863727516</c:v>
                </c:pt>
              </c:numCache>
            </c:numRef>
          </c:val>
          <c:extLst>
            <c:ext xmlns:c16="http://schemas.microsoft.com/office/drawing/2014/chart" uri="{C3380CC4-5D6E-409C-BE32-E72D297353CC}">
              <c16:uniqueId val="{00000000-AFE4-44DF-AF32-0502ED578E3D}"/>
            </c:ext>
          </c:extLst>
        </c:ser>
        <c:ser>
          <c:idx val="1"/>
          <c:order val="1"/>
          <c:tx>
            <c:strRef>
              <c:f>'RPG Grant Project Funding'!$J$1:$K$1</c:f>
              <c:strCache>
                <c:ptCount val="1"/>
                <c:pt idx="0">
                  <c:v>Revision or Supplement</c:v>
                </c:pt>
              </c:strCache>
            </c:strRef>
          </c:tx>
          <c:spPr>
            <a:solidFill>
              <a:schemeClr val="tx1">
                <a:lumMod val="40000"/>
                <a:lumOff val="60000"/>
              </a:schemeClr>
            </a:solidFill>
            <a:ln>
              <a:noFill/>
            </a:ln>
            <a:effectLst/>
          </c:spPr>
          <c:invertIfNegative val="0"/>
          <c:cat>
            <c:numRef>
              <c:f>'RPG Grant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'RPG Grant Project Funding'!$K$3:$K$13</c:f>
              <c:numCache>
                <c:formatCode>General</c:formatCode>
                <c:ptCount val="11"/>
                <c:pt idx="0">
                  <c:v>626315785</c:v>
                </c:pt>
                <c:pt idx="1">
                  <c:v>258620516</c:v>
                </c:pt>
                <c:pt idx="2">
                  <c:v>218723556</c:v>
                </c:pt>
                <c:pt idx="3">
                  <c:v>355722443</c:v>
                </c:pt>
                <c:pt idx="4">
                  <c:v>308253943</c:v>
                </c:pt>
                <c:pt idx="5">
                  <c:v>288830066</c:v>
                </c:pt>
                <c:pt idx="6">
                  <c:v>329889431</c:v>
                </c:pt>
                <c:pt idx="7">
                  <c:v>268710139</c:v>
                </c:pt>
                <c:pt idx="8">
                  <c:v>500225722</c:v>
                </c:pt>
                <c:pt idx="9">
                  <c:v>509320016</c:v>
                </c:pt>
                <c:pt idx="10">
                  <c:v>1721027829</c:v>
                </c:pt>
              </c:numCache>
            </c:numRef>
          </c:val>
          <c:extLst>
            <c:ext xmlns:c16="http://schemas.microsoft.com/office/drawing/2014/chart" uri="{C3380CC4-5D6E-409C-BE32-E72D297353CC}">
              <c16:uniqueId val="{00000001-AFE4-44DF-AF32-0502ED578E3D}"/>
            </c:ext>
          </c:extLst>
        </c:ser>
        <c:ser>
          <c:idx val="2"/>
          <c:order val="2"/>
          <c:tx>
            <c:strRef>
              <c:f>'RPG Grant Project Funding'!$D$1:$E$1</c:f>
              <c:strCache>
                <c:ptCount val="1"/>
                <c:pt idx="0">
                  <c:v>Competing Renewal RPGs</c:v>
                </c:pt>
              </c:strCache>
            </c:strRef>
          </c:tx>
          <c:spPr>
            <a:solidFill>
              <a:schemeClr val="accent1">
                <a:lumMod val="75000"/>
              </a:schemeClr>
            </a:solidFill>
            <a:ln>
              <a:noFill/>
            </a:ln>
            <a:effectLst/>
          </c:spPr>
          <c:invertIfNegative val="0"/>
          <c:cat>
            <c:numRef>
              <c:f>'RPG Grant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'RPG Grant Project Funding'!$E$3:$E$13</c:f>
              <c:numCache>
                <c:formatCode>General</c:formatCode>
                <c:ptCount val="11"/>
                <c:pt idx="0">
                  <c:v>1138132969</c:v>
                </c:pt>
                <c:pt idx="1">
                  <c:v>907282258</c:v>
                </c:pt>
                <c:pt idx="2">
                  <c:v>859809589</c:v>
                </c:pt>
                <c:pt idx="3">
                  <c:v>778505761</c:v>
                </c:pt>
                <c:pt idx="4">
                  <c:v>1145164608</c:v>
                </c:pt>
                <c:pt idx="5">
                  <c:v>808278753</c:v>
                </c:pt>
                <c:pt idx="6">
                  <c:v>802257898</c:v>
                </c:pt>
                <c:pt idx="7">
                  <c:v>778608829</c:v>
                </c:pt>
                <c:pt idx="8">
                  <c:v>756606384</c:v>
                </c:pt>
                <c:pt idx="9">
                  <c:v>741715199</c:v>
                </c:pt>
                <c:pt idx="10">
                  <c:v>850093938</c:v>
                </c:pt>
              </c:numCache>
            </c:numRef>
          </c:val>
          <c:extLst>
            <c:ext xmlns:c16="http://schemas.microsoft.com/office/drawing/2014/chart" uri="{C3380CC4-5D6E-409C-BE32-E72D297353CC}">
              <c16:uniqueId val="{00000002-AFE4-44DF-AF32-0502ED578E3D}"/>
            </c:ext>
          </c:extLst>
        </c:ser>
        <c:ser>
          <c:idx val="3"/>
          <c:order val="3"/>
          <c:tx>
            <c:strRef>
              <c:f>'RPG Grant Project Funding'!$F$1:$G$1</c:f>
              <c:strCache>
                <c:ptCount val="1"/>
                <c:pt idx="0">
                  <c:v>New RPGs</c:v>
                </c:pt>
              </c:strCache>
            </c:strRef>
          </c:tx>
          <c:spPr>
            <a:solidFill>
              <a:schemeClr val="accent1">
                <a:lumMod val="40000"/>
                <a:lumOff val="60000"/>
              </a:schemeClr>
            </a:solidFill>
            <a:ln>
              <a:noFill/>
            </a:ln>
            <a:effectLst/>
          </c:spPr>
          <c:invertIfNegative val="0"/>
          <c:cat>
            <c:numRef>
              <c:f>'RPG Grant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'RPG Grant Project Funding'!$G$3:$G$13</c:f>
              <c:numCache>
                <c:formatCode>General</c:formatCode>
                <c:ptCount val="11"/>
                <c:pt idx="0">
                  <c:v>3396453175</c:v>
                </c:pt>
                <c:pt idx="1">
                  <c:v>2619951832</c:v>
                </c:pt>
                <c:pt idx="2">
                  <c:v>2748306066</c:v>
                </c:pt>
                <c:pt idx="3">
                  <c:v>2535894667</c:v>
                </c:pt>
                <c:pt idx="4">
                  <c:v>3061062062</c:v>
                </c:pt>
                <c:pt idx="5">
                  <c:v>3362211165</c:v>
                </c:pt>
                <c:pt idx="6">
                  <c:v>4110768399</c:v>
                </c:pt>
                <c:pt idx="7">
                  <c:v>4271577200</c:v>
                </c:pt>
                <c:pt idx="8">
                  <c:v>4725612844</c:v>
                </c:pt>
                <c:pt idx="9">
                  <c:v>5386636076</c:v>
                </c:pt>
                <c:pt idx="10">
                  <c:v>5431090285</c:v>
                </c:pt>
              </c:numCache>
            </c:numRef>
          </c:val>
          <c:extLst>
            <c:ext xmlns:c16="http://schemas.microsoft.com/office/drawing/2014/chart" uri="{C3380CC4-5D6E-409C-BE32-E72D297353CC}">
              <c16:uniqueId val="{00000003-AFE4-44DF-AF32-0502ED578E3D}"/>
            </c:ext>
          </c:extLst>
        </c:ser>
        <c:dLbls>
          <c:showLegendKey val="0"/>
          <c:showVal val="0"/>
          <c:showCatName val="0"/>
          <c:showSerName val="0"/>
          <c:showPercent val="0"/>
          <c:showBubbleSize val="0"/>
        </c:dLbls>
        <c:gapWidth val="150"/>
        <c:overlap val="100"/>
        <c:axId val="552650968"/>
        <c:axId val="348121392"/>
      </c:barChart>
      <c:lineChart>
        <c:grouping val="standard"/>
        <c:varyColors val="0"/>
        <c:ser>
          <c:idx val="4"/>
          <c:order val="4"/>
          <c:tx>
            <c:strRef>
              <c:f>'RPG Grant Project Funding'!$L$1:$L$2</c:f>
              <c:strCache>
                <c:ptCount val="2"/>
                <c:pt idx="0">
                  <c:v>Inflation Adj (1995) Total $</c:v>
                </c:pt>
              </c:strCache>
            </c:strRef>
          </c:tx>
          <c:spPr>
            <a:ln w="38100" cap="rnd">
              <a:solidFill>
                <a:schemeClr val="accent5"/>
              </a:solidFill>
              <a:round/>
            </a:ln>
            <a:effectLst/>
          </c:spPr>
          <c:marker>
            <c:symbol val="none"/>
          </c:marker>
          <c:cat>
            <c:numRef>
              <c:f>'RPG Grant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'RPG Grant Project Funding'!$L$3:$L$13</c:f>
              <c:numCache>
                <c:formatCode>General</c:formatCode>
                <c:ptCount val="11"/>
                <c:pt idx="0">
                  <c:v>10686357332.735962</c:v>
                </c:pt>
                <c:pt idx="1">
                  <c:v>8464571303.1358891</c:v>
                </c:pt>
                <c:pt idx="2">
                  <c:v>8390784704.1284399</c:v>
                </c:pt>
                <c:pt idx="3">
                  <c:v>7736077905.4586382</c:v>
                </c:pt>
                <c:pt idx="4">
                  <c:v>7955809018.181818</c:v>
                </c:pt>
                <c:pt idx="5">
                  <c:v>7960310703.563715</c:v>
                </c:pt>
                <c:pt idx="6">
                  <c:v>8495498445.0317125</c:v>
                </c:pt>
                <c:pt idx="7">
                  <c:v>8903767036.5602474</c:v>
                </c:pt>
                <c:pt idx="8">
                  <c:v>9477445056.2814064</c:v>
                </c:pt>
                <c:pt idx="9">
                  <c:v>10133912093.996063</c:v>
                </c:pt>
                <c:pt idx="10">
                  <c:v>10977407377.82045</c:v>
                </c:pt>
              </c:numCache>
            </c:numRef>
          </c:val>
          <c:smooth val="0"/>
          <c:extLst>
            <c:ext xmlns:c16="http://schemas.microsoft.com/office/drawing/2014/chart" uri="{C3380CC4-5D6E-409C-BE32-E72D297353CC}">
              <c16:uniqueId val="{00000004-AFE4-44DF-AF32-0502ED578E3D}"/>
            </c:ext>
          </c:extLst>
        </c:ser>
        <c:ser>
          <c:idx val="5"/>
          <c:order val="5"/>
          <c:tx>
            <c:strRef>
              <c:f>'RPG Grant Project Funding'!$M$1:$M$2</c:f>
              <c:strCache>
                <c:ptCount val="2"/>
                <c:pt idx="0">
                  <c:v>Inflation Adj (2010) Total $</c:v>
                </c:pt>
              </c:strCache>
            </c:strRef>
          </c:tx>
          <c:spPr>
            <a:ln w="38100" cap="rnd">
              <a:solidFill>
                <a:schemeClr val="accent2">
                  <a:lumMod val="50000"/>
                </a:schemeClr>
              </a:solidFill>
              <a:round/>
            </a:ln>
            <a:effectLst/>
          </c:spPr>
          <c:marker>
            <c:symbol val="none"/>
          </c:marker>
          <c:cat>
            <c:numRef>
              <c:f>'RPG Grant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'RPG Grant Project Funding'!$M$3:$M$13</c:f>
              <c:numCache>
                <c:formatCode>General</c:formatCode>
                <c:ptCount val="11"/>
                <c:pt idx="0">
                  <c:v>17888962175</c:v>
                </c:pt>
                <c:pt idx="1">
                  <c:v>14165200956.268221</c:v>
                </c:pt>
                <c:pt idx="2">
                  <c:v>14043693401.15163</c:v>
                </c:pt>
                <c:pt idx="3">
                  <c:v>12956654512.723846</c:v>
                </c:pt>
                <c:pt idx="4">
                  <c:v>13320842590.405903</c:v>
                </c:pt>
                <c:pt idx="5">
                  <c:v>13329561865.280291</c:v>
                </c:pt>
                <c:pt idx="6">
                  <c:v>14224321290.265488</c:v>
                </c:pt>
                <c:pt idx="7">
                  <c:v>14906134125</c:v>
                </c:pt>
                <c:pt idx="8">
                  <c:v>15862166242.220352</c:v>
                </c:pt>
                <c:pt idx="9">
                  <c:v>16962198826.194397</c:v>
                </c:pt>
                <c:pt idx="10">
                  <c:v>18380980360.128616</c:v>
                </c:pt>
              </c:numCache>
            </c:numRef>
          </c:val>
          <c:smooth val="0"/>
          <c:extLst>
            <c:ext xmlns:c16="http://schemas.microsoft.com/office/drawing/2014/chart" uri="{C3380CC4-5D6E-409C-BE32-E72D297353CC}">
              <c16:uniqueId val="{00000005-AFE4-44DF-AF32-0502ED578E3D}"/>
            </c:ext>
          </c:extLst>
        </c:ser>
        <c:dLbls>
          <c:showLegendKey val="0"/>
          <c:showVal val="0"/>
          <c:showCatName val="0"/>
          <c:showSerName val="0"/>
          <c:showPercent val="0"/>
          <c:showBubbleSize val="0"/>
        </c:dLbls>
        <c:marker val="1"/>
        <c:smooth val="0"/>
        <c:axId val="552650968"/>
        <c:axId val="348121392"/>
      </c:lineChart>
      <c:catAx>
        <c:axId val="552650968"/>
        <c:scaling>
          <c:orientation val="minMax"/>
        </c:scaling>
        <c:delete val="0"/>
        <c:axPos val="b"/>
        <c:numFmt formatCode="General"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48121392"/>
        <c:crosses val="autoZero"/>
        <c:auto val="1"/>
        <c:lblAlgn val="ctr"/>
        <c:lblOffset val="100"/>
        <c:noMultiLvlLbl val="0"/>
      </c:catAx>
      <c:valAx>
        <c:axId val="348121392"/>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r>
                  <a:rPr lang="en-US" sz="2000" dirty="0">
                    <a:solidFill>
                      <a:schemeClr val="tx1"/>
                    </a:solidFill>
                  </a:rPr>
                  <a:t>RPG Funding,</a:t>
                </a:r>
                <a:r>
                  <a:rPr lang="en-US" sz="2000" baseline="0" dirty="0">
                    <a:solidFill>
                      <a:schemeClr val="tx1"/>
                    </a:solidFill>
                  </a:rPr>
                  <a:t> Billions</a:t>
                </a:r>
                <a:endParaRPr lang="en-US" sz="2000" dirty="0">
                  <a:solidFill>
                    <a:schemeClr val="tx1"/>
                  </a:solidFill>
                </a:endParaRP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52650968"/>
        <c:crosses val="autoZero"/>
        <c:crossBetween val="between"/>
        <c:dispUnits>
          <c:builtInUnit val="billion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'RPG Grant Project Funding'!$H$1:$I$1</c:f>
              <c:strCache>
                <c:ptCount val="1"/>
                <c:pt idx="0">
                  <c:v>Noncompeting RPGs</c:v>
                </c:pt>
              </c:strCache>
            </c:strRef>
          </c:tx>
          <c:spPr>
            <a:solidFill>
              <a:schemeClr val="tx2"/>
            </a:solidFill>
            <a:ln>
              <a:noFill/>
            </a:ln>
            <a:effectLst/>
          </c:spPr>
          <c:invertIfNegative val="0"/>
          <c:cat>
            <c:numRef>
              <c:f>'RPG Grant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'RPG Grant Project Funding'!$H$3:$H$13</c:f>
              <c:numCache>
                <c:formatCode>General</c:formatCode>
                <c:ptCount val="11"/>
                <c:pt idx="0">
                  <c:v>27558</c:v>
                </c:pt>
                <c:pt idx="1">
                  <c:v>23702</c:v>
                </c:pt>
                <c:pt idx="2">
                  <c:v>23358</c:v>
                </c:pt>
                <c:pt idx="3">
                  <c:v>23251</c:v>
                </c:pt>
                <c:pt idx="4">
                  <c:v>22256</c:v>
                </c:pt>
                <c:pt idx="5">
                  <c:v>22171</c:v>
                </c:pt>
                <c:pt idx="6">
                  <c:v>22313</c:v>
                </c:pt>
                <c:pt idx="7">
                  <c:v>23825</c:v>
                </c:pt>
                <c:pt idx="8">
                  <c:v>25030</c:v>
                </c:pt>
                <c:pt idx="9">
                  <c:v>27110</c:v>
                </c:pt>
                <c:pt idx="10">
                  <c:v>27569</c:v>
                </c:pt>
              </c:numCache>
            </c:numRef>
          </c:val>
          <c:extLst>
            <c:ext xmlns:c16="http://schemas.microsoft.com/office/drawing/2014/chart" uri="{C3380CC4-5D6E-409C-BE32-E72D297353CC}">
              <c16:uniqueId val="{00000000-68FB-4BAA-8875-506C69E72880}"/>
            </c:ext>
          </c:extLst>
        </c:ser>
        <c:ser>
          <c:idx val="1"/>
          <c:order val="1"/>
          <c:tx>
            <c:strRef>
              <c:f>'RPG Grant Project Funding'!$J$1:$K$1</c:f>
              <c:strCache>
                <c:ptCount val="1"/>
                <c:pt idx="0">
                  <c:v>Revision or Supplement</c:v>
                </c:pt>
              </c:strCache>
            </c:strRef>
          </c:tx>
          <c:spPr>
            <a:solidFill>
              <a:schemeClr val="tx2">
                <a:lumMod val="40000"/>
                <a:lumOff val="60000"/>
              </a:schemeClr>
            </a:solidFill>
            <a:ln>
              <a:noFill/>
            </a:ln>
            <a:effectLst/>
          </c:spPr>
          <c:invertIfNegative val="0"/>
          <c:cat>
            <c:numRef>
              <c:f>'RPG Grant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'RPG Grant Project Funding'!$J$3:$J$13</c:f>
              <c:numCache>
                <c:formatCode>General</c:formatCode>
                <c:ptCount val="11"/>
                <c:pt idx="0">
                  <c:v>3865</c:v>
                </c:pt>
                <c:pt idx="1">
                  <c:v>1345</c:v>
                </c:pt>
                <c:pt idx="2">
                  <c:v>1541</c:v>
                </c:pt>
                <c:pt idx="3">
                  <c:v>1595</c:v>
                </c:pt>
                <c:pt idx="4">
                  <c:v>1714</c:v>
                </c:pt>
                <c:pt idx="5">
                  <c:v>1874</c:v>
                </c:pt>
                <c:pt idx="6">
                  <c:v>1934</c:v>
                </c:pt>
                <c:pt idx="7">
                  <c:v>1673</c:v>
                </c:pt>
                <c:pt idx="8">
                  <c:v>2657</c:v>
                </c:pt>
                <c:pt idx="9">
                  <c:v>2565</c:v>
                </c:pt>
                <c:pt idx="10">
                  <c:v>3220</c:v>
                </c:pt>
              </c:numCache>
            </c:numRef>
          </c:val>
          <c:extLst>
            <c:ext xmlns:c16="http://schemas.microsoft.com/office/drawing/2014/chart" uri="{C3380CC4-5D6E-409C-BE32-E72D297353CC}">
              <c16:uniqueId val="{00000001-68FB-4BAA-8875-506C69E72880}"/>
            </c:ext>
          </c:extLst>
        </c:ser>
        <c:ser>
          <c:idx val="2"/>
          <c:order val="2"/>
          <c:tx>
            <c:strRef>
              <c:f>'RPG Grant Project Funding'!$D$1:$E$1</c:f>
              <c:strCache>
                <c:ptCount val="1"/>
                <c:pt idx="0">
                  <c:v>Competing Renewal RPGs</c:v>
                </c:pt>
              </c:strCache>
            </c:strRef>
          </c:tx>
          <c:spPr>
            <a:solidFill>
              <a:schemeClr val="accent1">
                <a:lumMod val="75000"/>
              </a:schemeClr>
            </a:solidFill>
            <a:ln>
              <a:noFill/>
            </a:ln>
            <a:effectLst/>
          </c:spPr>
          <c:invertIfNegative val="0"/>
          <c:cat>
            <c:numRef>
              <c:f>'RPG Grant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'RPG Grant Project Funding'!$D$3:$D$13</c:f>
              <c:numCache>
                <c:formatCode>General</c:formatCode>
                <c:ptCount val="11"/>
                <c:pt idx="0">
                  <c:v>2144</c:v>
                </c:pt>
                <c:pt idx="1">
                  <c:v>1626</c:v>
                </c:pt>
                <c:pt idx="2">
                  <c:v>1665</c:v>
                </c:pt>
                <c:pt idx="3">
                  <c:v>1395</c:v>
                </c:pt>
                <c:pt idx="4">
                  <c:v>1478</c:v>
                </c:pt>
                <c:pt idx="5">
                  <c:v>1407</c:v>
                </c:pt>
                <c:pt idx="6">
                  <c:v>1377</c:v>
                </c:pt>
                <c:pt idx="7">
                  <c:v>1270</c:v>
                </c:pt>
                <c:pt idx="8">
                  <c:v>1248</c:v>
                </c:pt>
                <c:pt idx="9">
                  <c:v>1089</c:v>
                </c:pt>
                <c:pt idx="10">
                  <c:v>1251</c:v>
                </c:pt>
              </c:numCache>
            </c:numRef>
          </c:val>
          <c:extLst>
            <c:ext xmlns:c16="http://schemas.microsoft.com/office/drawing/2014/chart" uri="{C3380CC4-5D6E-409C-BE32-E72D297353CC}">
              <c16:uniqueId val="{00000002-68FB-4BAA-8875-506C69E72880}"/>
            </c:ext>
          </c:extLst>
        </c:ser>
        <c:ser>
          <c:idx val="3"/>
          <c:order val="3"/>
          <c:tx>
            <c:strRef>
              <c:f>'RPG Grant Project Funding'!$F$1:$G$1</c:f>
              <c:strCache>
                <c:ptCount val="1"/>
                <c:pt idx="0">
                  <c:v>New RPGs</c:v>
                </c:pt>
              </c:strCache>
            </c:strRef>
          </c:tx>
          <c:spPr>
            <a:solidFill>
              <a:schemeClr val="accent1">
                <a:lumMod val="40000"/>
                <a:lumOff val="60000"/>
              </a:schemeClr>
            </a:solidFill>
            <a:ln>
              <a:noFill/>
            </a:ln>
            <a:effectLst/>
          </c:spPr>
          <c:invertIfNegative val="0"/>
          <c:cat>
            <c:numRef>
              <c:f>'RPG Grant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'RPG Grant Project Funding'!$F$3:$F$13</c:f>
              <c:numCache>
                <c:formatCode>General</c:formatCode>
                <c:ptCount val="11"/>
                <c:pt idx="0">
                  <c:v>7148</c:v>
                </c:pt>
                <c:pt idx="1">
                  <c:v>6894</c:v>
                </c:pt>
                <c:pt idx="2">
                  <c:v>7228</c:v>
                </c:pt>
                <c:pt idx="3">
                  <c:v>6624</c:v>
                </c:pt>
                <c:pt idx="4">
                  <c:v>7372</c:v>
                </c:pt>
                <c:pt idx="5">
                  <c:v>8026</c:v>
                </c:pt>
                <c:pt idx="6">
                  <c:v>8982</c:v>
                </c:pt>
                <c:pt idx="7">
                  <c:v>8526</c:v>
                </c:pt>
                <c:pt idx="8">
                  <c:v>9854</c:v>
                </c:pt>
                <c:pt idx="9">
                  <c:v>9805</c:v>
                </c:pt>
                <c:pt idx="10">
                  <c:v>9987</c:v>
                </c:pt>
              </c:numCache>
            </c:numRef>
          </c:val>
          <c:extLst>
            <c:ext xmlns:c16="http://schemas.microsoft.com/office/drawing/2014/chart" uri="{C3380CC4-5D6E-409C-BE32-E72D297353CC}">
              <c16:uniqueId val="{00000003-68FB-4BAA-8875-506C69E72880}"/>
            </c:ext>
          </c:extLst>
        </c:ser>
        <c:dLbls>
          <c:showLegendKey val="0"/>
          <c:showVal val="0"/>
          <c:showCatName val="0"/>
          <c:showSerName val="0"/>
          <c:showPercent val="0"/>
          <c:showBubbleSize val="0"/>
        </c:dLbls>
        <c:gapWidth val="150"/>
        <c:overlap val="100"/>
        <c:axId val="547534792"/>
        <c:axId val="547529872"/>
      </c:barChart>
      <c:catAx>
        <c:axId val="547534792"/>
        <c:scaling>
          <c:orientation val="minMax"/>
        </c:scaling>
        <c:delete val="0"/>
        <c:axPos val="b"/>
        <c:numFmt formatCode="General"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47529872"/>
        <c:crosses val="autoZero"/>
        <c:auto val="1"/>
        <c:lblAlgn val="ctr"/>
        <c:lblOffset val="100"/>
        <c:noMultiLvlLbl val="0"/>
      </c:catAx>
      <c:valAx>
        <c:axId val="547529872"/>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r>
                  <a:rPr lang="en-US" sz="2000" dirty="0">
                    <a:solidFill>
                      <a:schemeClr val="tx1"/>
                    </a:solidFill>
                  </a:rPr>
                  <a:t>Number</a:t>
                </a:r>
                <a:r>
                  <a:rPr lang="en-US" sz="2000" baseline="0" dirty="0">
                    <a:solidFill>
                      <a:schemeClr val="tx1"/>
                    </a:solidFill>
                  </a:rPr>
                  <a:t> of RPG Projects, Thousands</a:t>
                </a:r>
                <a:endParaRPr lang="en-US" sz="2000" dirty="0">
                  <a:solidFill>
                    <a:schemeClr val="tx1"/>
                  </a:solidFill>
                </a:endParaRP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47534792"/>
        <c:crosses val="autoZero"/>
        <c:crossBetween val="between"/>
        <c:dispUnits>
          <c:builtInUnit val="thousand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'R01-Eq Project Funding'!$H$1:$I$1</c:f>
              <c:strCache>
                <c:ptCount val="1"/>
                <c:pt idx="0">
                  <c:v>Noncompeting R01 Eq</c:v>
                </c:pt>
              </c:strCache>
            </c:strRef>
          </c:tx>
          <c:spPr>
            <a:solidFill>
              <a:schemeClr val="tx1"/>
            </a:solidFill>
            <a:ln>
              <a:noFill/>
            </a:ln>
            <a:effectLst/>
          </c:spPr>
          <c:invertIfNegative val="0"/>
          <c:cat>
            <c:numRef>
              <c:f>'R01-Eq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'R01-Eq Project Funding'!$I$3:$I$13</c:f>
              <c:numCache>
                <c:formatCode>General</c:formatCode>
                <c:ptCount val="11"/>
                <c:pt idx="0">
                  <c:v>10791534943</c:v>
                </c:pt>
                <c:pt idx="1">
                  <c:v>9855246245</c:v>
                </c:pt>
                <c:pt idx="2">
                  <c:v>9751961162</c:v>
                </c:pt>
                <c:pt idx="3">
                  <c:v>9165475586</c:v>
                </c:pt>
                <c:pt idx="4">
                  <c:v>9049437909</c:v>
                </c:pt>
                <c:pt idx="5">
                  <c:v>9019136650</c:v>
                </c:pt>
                <c:pt idx="6">
                  <c:v>9456116249</c:v>
                </c:pt>
                <c:pt idx="7">
                  <c:v>10239961736</c:v>
                </c:pt>
                <c:pt idx="8">
                  <c:v>11069206952</c:v>
                </c:pt>
                <c:pt idx="9">
                  <c:v>11967130251</c:v>
                </c:pt>
                <c:pt idx="10">
                  <c:v>12790954579</c:v>
                </c:pt>
              </c:numCache>
            </c:numRef>
          </c:val>
          <c:extLst>
            <c:ext xmlns:c16="http://schemas.microsoft.com/office/drawing/2014/chart" uri="{C3380CC4-5D6E-409C-BE32-E72D297353CC}">
              <c16:uniqueId val="{00000000-D021-4E88-BCE7-C9F65345D3FA}"/>
            </c:ext>
          </c:extLst>
        </c:ser>
        <c:ser>
          <c:idx val="1"/>
          <c:order val="1"/>
          <c:tx>
            <c:strRef>
              <c:f>'R01-Eq Project Funding'!$J$1:$K$1</c:f>
              <c:strCache>
                <c:ptCount val="1"/>
                <c:pt idx="0">
                  <c:v>Revision or Supplement</c:v>
                </c:pt>
              </c:strCache>
            </c:strRef>
          </c:tx>
          <c:spPr>
            <a:solidFill>
              <a:schemeClr val="tx1">
                <a:lumMod val="40000"/>
                <a:lumOff val="60000"/>
              </a:schemeClr>
            </a:solidFill>
            <a:ln>
              <a:noFill/>
            </a:ln>
            <a:effectLst/>
          </c:spPr>
          <c:invertIfNegative val="0"/>
          <c:cat>
            <c:numRef>
              <c:f>'R01-Eq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'R01-Eq Project Funding'!$K$3:$K$13</c:f>
              <c:numCache>
                <c:formatCode>General</c:formatCode>
                <c:ptCount val="11"/>
                <c:pt idx="0">
                  <c:v>531843423</c:v>
                </c:pt>
                <c:pt idx="1">
                  <c:v>213990902</c:v>
                </c:pt>
                <c:pt idx="2">
                  <c:v>201656118</c:v>
                </c:pt>
                <c:pt idx="3">
                  <c:v>228764806</c:v>
                </c:pt>
                <c:pt idx="4">
                  <c:v>260573331</c:v>
                </c:pt>
                <c:pt idx="5">
                  <c:v>257732683</c:v>
                </c:pt>
                <c:pt idx="6">
                  <c:v>245573050</c:v>
                </c:pt>
                <c:pt idx="7">
                  <c:v>204547267</c:v>
                </c:pt>
                <c:pt idx="8">
                  <c:v>440887179</c:v>
                </c:pt>
                <c:pt idx="9">
                  <c:v>417847286</c:v>
                </c:pt>
                <c:pt idx="10">
                  <c:v>601510358</c:v>
                </c:pt>
              </c:numCache>
            </c:numRef>
          </c:val>
          <c:extLst>
            <c:ext xmlns:c16="http://schemas.microsoft.com/office/drawing/2014/chart" uri="{C3380CC4-5D6E-409C-BE32-E72D297353CC}">
              <c16:uniqueId val="{00000001-D021-4E88-BCE7-C9F65345D3FA}"/>
            </c:ext>
          </c:extLst>
        </c:ser>
        <c:ser>
          <c:idx val="2"/>
          <c:order val="2"/>
          <c:tx>
            <c:strRef>
              <c:f>'R01-Eq Project Funding'!$D$1:$E$1</c:f>
              <c:strCache>
                <c:ptCount val="1"/>
                <c:pt idx="0">
                  <c:v>Competing Renewal R01 Eq</c:v>
                </c:pt>
              </c:strCache>
            </c:strRef>
          </c:tx>
          <c:spPr>
            <a:solidFill>
              <a:schemeClr val="accent1">
                <a:lumMod val="75000"/>
              </a:schemeClr>
            </a:solidFill>
            <a:ln>
              <a:noFill/>
            </a:ln>
            <a:effectLst/>
          </c:spPr>
          <c:invertIfNegative val="0"/>
          <c:cat>
            <c:numRef>
              <c:f>'R01-Eq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'R01-Eq Project Funding'!$E$3:$E$13</c:f>
              <c:numCache>
                <c:formatCode>General</c:formatCode>
                <c:ptCount val="11"/>
                <c:pt idx="0">
                  <c:v>1051223497</c:v>
                </c:pt>
                <c:pt idx="1">
                  <c:v>840711284</c:v>
                </c:pt>
                <c:pt idx="2">
                  <c:v>792895905</c:v>
                </c:pt>
                <c:pt idx="3">
                  <c:v>698254585</c:v>
                </c:pt>
                <c:pt idx="4">
                  <c:v>777555720</c:v>
                </c:pt>
                <c:pt idx="5">
                  <c:v>739962029</c:v>
                </c:pt>
                <c:pt idx="6">
                  <c:v>719564872</c:v>
                </c:pt>
                <c:pt idx="7">
                  <c:v>698529605</c:v>
                </c:pt>
                <c:pt idx="8">
                  <c:v>707120490</c:v>
                </c:pt>
                <c:pt idx="9">
                  <c:v>689520407</c:v>
                </c:pt>
                <c:pt idx="10">
                  <c:v>707040032</c:v>
                </c:pt>
              </c:numCache>
            </c:numRef>
          </c:val>
          <c:extLst>
            <c:ext xmlns:c16="http://schemas.microsoft.com/office/drawing/2014/chart" uri="{C3380CC4-5D6E-409C-BE32-E72D297353CC}">
              <c16:uniqueId val="{00000002-D021-4E88-BCE7-C9F65345D3FA}"/>
            </c:ext>
          </c:extLst>
        </c:ser>
        <c:ser>
          <c:idx val="3"/>
          <c:order val="3"/>
          <c:tx>
            <c:strRef>
              <c:f>'R01-Eq Project Funding'!$F$1:$G$1</c:f>
              <c:strCache>
                <c:ptCount val="1"/>
                <c:pt idx="0">
                  <c:v>New R01 Equivalents</c:v>
                </c:pt>
              </c:strCache>
            </c:strRef>
          </c:tx>
          <c:spPr>
            <a:solidFill>
              <a:schemeClr val="accent1">
                <a:lumMod val="40000"/>
                <a:lumOff val="60000"/>
              </a:schemeClr>
            </a:solidFill>
            <a:ln>
              <a:noFill/>
            </a:ln>
            <a:effectLst/>
          </c:spPr>
          <c:invertIfNegative val="0"/>
          <c:cat>
            <c:numRef>
              <c:f>'R01-Eq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'R01-Eq Project Funding'!$G$3:$G$13</c:f>
              <c:numCache>
                <c:formatCode>General</c:formatCode>
                <c:ptCount val="11"/>
                <c:pt idx="0">
                  <c:v>2241360464</c:v>
                </c:pt>
                <c:pt idx="1">
                  <c:v>1894900142</c:v>
                </c:pt>
                <c:pt idx="2">
                  <c:v>1979351050</c:v>
                </c:pt>
                <c:pt idx="3">
                  <c:v>1792393730</c:v>
                </c:pt>
                <c:pt idx="4">
                  <c:v>2100667969</c:v>
                </c:pt>
                <c:pt idx="5">
                  <c:v>2397800894</c:v>
                </c:pt>
                <c:pt idx="6">
                  <c:v>2969074505</c:v>
                </c:pt>
                <c:pt idx="7">
                  <c:v>3302444030</c:v>
                </c:pt>
                <c:pt idx="8">
                  <c:v>3638126428</c:v>
                </c:pt>
                <c:pt idx="9">
                  <c:v>3978663407</c:v>
                </c:pt>
                <c:pt idx="10">
                  <c:v>4183765068</c:v>
                </c:pt>
              </c:numCache>
            </c:numRef>
          </c:val>
          <c:extLst>
            <c:ext xmlns:c16="http://schemas.microsoft.com/office/drawing/2014/chart" uri="{C3380CC4-5D6E-409C-BE32-E72D297353CC}">
              <c16:uniqueId val="{00000003-D021-4E88-BCE7-C9F65345D3FA}"/>
            </c:ext>
          </c:extLst>
        </c:ser>
        <c:dLbls>
          <c:showLegendKey val="0"/>
          <c:showVal val="0"/>
          <c:showCatName val="0"/>
          <c:showSerName val="0"/>
          <c:showPercent val="0"/>
          <c:showBubbleSize val="0"/>
        </c:dLbls>
        <c:gapWidth val="150"/>
        <c:overlap val="100"/>
        <c:axId val="619537792"/>
        <c:axId val="619538448"/>
      </c:barChart>
      <c:lineChart>
        <c:grouping val="standard"/>
        <c:varyColors val="0"/>
        <c:ser>
          <c:idx val="4"/>
          <c:order val="4"/>
          <c:tx>
            <c:strRef>
              <c:f>'R01-Eq Project Funding'!$L$1:$L$2</c:f>
              <c:strCache>
                <c:ptCount val="2"/>
                <c:pt idx="0">
                  <c:v>Inflation Adj Total $ (1995)</c:v>
                </c:pt>
              </c:strCache>
            </c:strRef>
          </c:tx>
          <c:spPr>
            <a:ln w="38100" cap="rnd">
              <a:solidFill>
                <a:schemeClr val="accent5"/>
              </a:solidFill>
              <a:round/>
            </a:ln>
            <a:effectLst/>
          </c:spPr>
          <c:marker>
            <c:symbol val="none"/>
          </c:marker>
          <c:cat>
            <c:numRef>
              <c:f>'R01-Eq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'R01-Eq Project Funding'!$L$3:$L$13</c:f>
              <c:numCache>
                <c:formatCode>General</c:formatCode>
                <c:ptCount val="11"/>
                <c:pt idx="0">
                  <c:v>8731160290.9199524</c:v>
                </c:pt>
                <c:pt idx="1">
                  <c:v>7436032853.077817</c:v>
                </c:pt>
                <c:pt idx="2">
                  <c:v>7296940501.7201834</c:v>
                </c:pt>
                <c:pt idx="3">
                  <c:v>6688175974.6764212</c:v>
                </c:pt>
                <c:pt idx="4">
                  <c:v>6715280952.6170797</c:v>
                </c:pt>
                <c:pt idx="5">
                  <c:v>6703365149.0280781</c:v>
                </c:pt>
                <c:pt idx="6">
                  <c:v>7077340737.8435526</c:v>
                </c:pt>
                <c:pt idx="7">
                  <c:v>7438456559.2173023</c:v>
                </c:pt>
                <c:pt idx="8">
                  <c:v>7967508064.8241205</c:v>
                </c:pt>
                <c:pt idx="9">
                  <c:v>8392303814.468504</c:v>
                </c:pt>
                <c:pt idx="10">
                  <c:v>8777373997.5996151</c:v>
                </c:pt>
              </c:numCache>
            </c:numRef>
          </c:val>
          <c:smooth val="0"/>
          <c:extLst>
            <c:ext xmlns:c16="http://schemas.microsoft.com/office/drawing/2014/chart" uri="{C3380CC4-5D6E-409C-BE32-E72D297353CC}">
              <c16:uniqueId val="{00000004-D021-4E88-BCE7-C9F65345D3FA}"/>
            </c:ext>
          </c:extLst>
        </c:ser>
        <c:ser>
          <c:idx val="5"/>
          <c:order val="5"/>
          <c:tx>
            <c:strRef>
              <c:f>'R01-Eq Project Funding'!$M$1:$M$2</c:f>
              <c:strCache>
                <c:ptCount val="2"/>
                <c:pt idx="0">
                  <c:v>Inflation Adj Total $ (2010)</c:v>
                </c:pt>
              </c:strCache>
            </c:strRef>
          </c:tx>
          <c:spPr>
            <a:ln w="38100" cap="rnd">
              <a:solidFill>
                <a:schemeClr val="accent5">
                  <a:lumMod val="50000"/>
                </a:schemeClr>
              </a:solidFill>
              <a:round/>
            </a:ln>
            <a:effectLst/>
          </c:spPr>
          <c:marker>
            <c:symbol val="none"/>
          </c:marker>
          <c:cat>
            <c:numRef>
              <c:f>'R01-Eq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'R01-Eq Project Funding'!$M$3:$M$13</c:f>
              <c:numCache>
                <c:formatCode>General</c:formatCode>
                <c:ptCount val="11"/>
                <c:pt idx="0">
                  <c:v>14615962327</c:v>
                </c:pt>
                <c:pt idx="1">
                  <c:v>12443973345.966957</c:v>
                </c:pt>
                <c:pt idx="2">
                  <c:v>12212921530.710173</c:v>
                </c:pt>
                <c:pt idx="3">
                  <c:v>11201591618.284637</c:v>
                </c:pt>
                <c:pt idx="4">
                  <c:v>11243759159.594095</c:v>
                </c:pt>
                <c:pt idx="5">
                  <c:v>11224803124.77396</c:v>
                </c:pt>
                <c:pt idx="6">
                  <c:v>11849848385.840708</c:v>
                </c:pt>
                <c:pt idx="7">
                  <c:v>12453002274.137932</c:v>
                </c:pt>
                <c:pt idx="8">
                  <c:v>13335021908.326324</c:v>
                </c:pt>
                <c:pt idx="9">
                  <c:v>14047085132.61944</c:v>
                </c:pt>
                <c:pt idx="10">
                  <c:v>14697162409.163986</c:v>
                </c:pt>
              </c:numCache>
            </c:numRef>
          </c:val>
          <c:smooth val="0"/>
          <c:extLst>
            <c:ext xmlns:c16="http://schemas.microsoft.com/office/drawing/2014/chart" uri="{C3380CC4-5D6E-409C-BE32-E72D297353CC}">
              <c16:uniqueId val="{00000005-D021-4E88-BCE7-C9F65345D3FA}"/>
            </c:ext>
          </c:extLst>
        </c:ser>
        <c:dLbls>
          <c:showLegendKey val="0"/>
          <c:showVal val="0"/>
          <c:showCatName val="0"/>
          <c:showSerName val="0"/>
          <c:showPercent val="0"/>
          <c:showBubbleSize val="0"/>
        </c:dLbls>
        <c:marker val="1"/>
        <c:smooth val="0"/>
        <c:axId val="619537792"/>
        <c:axId val="619538448"/>
      </c:lineChart>
      <c:catAx>
        <c:axId val="619537792"/>
        <c:scaling>
          <c:orientation val="minMax"/>
        </c:scaling>
        <c:delete val="0"/>
        <c:axPos val="b"/>
        <c:numFmt formatCode="General"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19538448"/>
        <c:crosses val="autoZero"/>
        <c:auto val="1"/>
        <c:lblAlgn val="ctr"/>
        <c:lblOffset val="100"/>
        <c:noMultiLvlLbl val="0"/>
      </c:catAx>
      <c:valAx>
        <c:axId val="619538448"/>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r>
                  <a:rPr lang="en-US" sz="2000" dirty="0">
                    <a:solidFill>
                      <a:schemeClr val="tx1"/>
                    </a:solidFill>
                  </a:rPr>
                  <a:t>R01-Eq</a:t>
                </a:r>
                <a:r>
                  <a:rPr lang="en-US" sz="2000" baseline="0" dirty="0">
                    <a:solidFill>
                      <a:schemeClr val="tx1"/>
                    </a:solidFill>
                  </a:rPr>
                  <a:t> Funding, Billions</a:t>
                </a:r>
                <a:endParaRPr lang="en-US" sz="2000" dirty="0">
                  <a:solidFill>
                    <a:schemeClr val="tx1"/>
                  </a:solidFill>
                </a:endParaRP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19537792"/>
        <c:crosses val="autoZero"/>
        <c:crossBetween val="between"/>
        <c:dispUnits>
          <c:builtInUnit val="billion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'R01-Eq Project Funding'!$H$1:$I$1</c:f>
              <c:strCache>
                <c:ptCount val="1"/>
                <c:pt idx="0">
                  <c:v>Noncompeting R01 Eq</c:v>
                </c:pt>
              </c:strCache>
            </c:strRef>
          </c:tx>
          <c:spPr>
            <a:solidFill>
              <a:schemeClr val="tx1"/>
            </a:solidFill>
            <a:ln>
              <a:noFill/>
            </a:ln>
            <a:effectLst/>
          </c:spPr>
          <c:invertIfNegative val="0"/>
          <c:cat>
            <c:numRef>
              <c:f>'R01-Eq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'R01-Eq Project Funding'!$H$3:$H$13</c:f>
              <c:numCache>
                <c:formatCode>General</c:formatCode>
                <c:ptCount val="11"/>
                <c:pt idx="0">
                  <c:v>25038</c:v>
                </c:pt>
                <c:pt idx="1">
                  <c:v>23249</c:v>
                </c:pt>
                <c:pt idx="2">
                  <c:v>22610</c:v>
                </c:pt>
                <c:pt idx="3">
                  <c:v>21925</c:v>
                </c:pt>
                <c:pt idx="4">
                  <c:v>20523</c:v>
                </c:pt>
                <c:pt idx="5">
                  <c:v>20219</c:v>
                </c:pt>
                <c:pt idx="6">
                  <c:v>20241</c:v>
                </c:pt>
                <c:pt idx="7">
                  <c:v>21341</c:v>
                </c:pt>
                <c:pt idx="8">
                  <c:v>22648</c:v>
                </c:pt>
                <c:pt idx="9">
                  <c:v>23781</c:v>
                </c:pt>
                <c:pt idx="10">
                  <c:v>24333</c:v>
                </c:pt>
              </c:numCache>
            </c:numRef>
          </c:val>
          <c:extLst>
            <c:ext xmlns:c16="http://schemas.microsoft.com/office/drawing/2014/chart" uri="{C3380CC4-5D6E-409C-BE32-E72D297353CC}">
              <c16:uniqueId val="{00000000-E402-4FD2-B6F3-EB6DBC84ED58}"/>
            </c:ext>
          </c:extLst>
        </c:ser>
        <c:ser>
          <c:idx val="1"/>
          <c:order val="1"/>
          <c:tx>
            <c:strRef>
              <c:f>'R01-Eq Project Funding'!$J$1:$K$1</c:f>
              <c:strCache>
                <c:ptCount val="1"/>
                <c:pt idx="0">
                  <c:v>Revision or Supplement</c:v>
                </c:pt>
              </c:strCache>
            </c:strRef>
          </c:tx>
          <c:spPr>
            <a:solidFill>
              <a:schemeClr val="accent3">
                <a:lumMod val="40000"/>
                <a:lumOff val="60000"/>
              </a:schemeClr>
            </a:solidFill>
            <a:ln>
              <a:noFill/>
            </a:ln>
            <a:effectLst/>
          </c:spPr>
          <c:invertIfNegative val="0"/>
          <c:cat>
            <c:numRef>
              <c:f>'R01-Eq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'R01-Eq Project Funding'!$J$3:$J$13</c:f>
              <c:numCache>
                <c:formatCode>General</c:formatCode>
                <c:ptCount val="11"/>
                <c:pt idx="0">
                  <c:v>3358</c:v>
                </c:pt>
                <c:pt idx="1">
                  <c:v>1208</c:v>
                </c:pt>
                <c:pt idx="2">
                  <c:v>1475</c:v>
                </c:pt>
                <c:pt idx="3">
                  <c:v>1447</c:v>
                </c:pt>
                <c:pt idx="4">
                  <c:v>1710</c:v>
                </c:pt>
                <c:pt idx="5">
                  <c:v>1648</c:v>
                </c:pt>
                <c:pt idx="6">
                  <c:v>1737</c:v>
                </c:pt>
                <c:pt idx="7">
                  <c:v>1461</c:v>
                </c:pt>
                <c:pt idx="8">
                  <c:v>2453</c:v>
                </c:pt>
                <c:pt idx="9">
                  <c:v>2244</c:v>
                </c:pt>
                <c:pt idx="10">
                  <c:v>2721</c:v>
                </c:pt>
              </c:numCache>
            </c:numRef>
          </c:val>
          <c:extLst>
            <c:ext xmlns:c16="http://schemas.microsoft.com/office/drawing/2014/chart" uri="{C3380CC4-5D6E-409C-BE32-E72D297353CC}">
              <c16:uniqueId val="{00000001-E402-4FD2-B6F3-EB6DBC84ED58}"/>
            </c:ext>
          </c:extLst>
        </c:ser>
        <c:ser>
          <c:idx val="2"/>
          <c:order val="2"/>
          <c:tx>
            <c:strRef>
              <c:f>'R01-Eq Project Funding'!$D$1:$E$1</c:f>
              <c:strCache>
                <c:ptCount val="1"/>
                <c:pt idx="0">
                  <c:v>Competing Renewal R01 Eq</c:v>
                </c:pt>
              </c:strCache>
            </c:strRef>
          </c:tx>
          <c:spPr>
            <a:solidFill>
              <a:schemeClr val="accent4">
                <a:lumMod val="75000"/>
              </a:schemeClr>
            </a:solidFill>
            <a:ln>
              <a:noFill/>
            </a:ln>
            <a:effectLst/>
          </c:spPr>
          <c:invertIfNegative val="0"/>
          <c:cat>
            <c:numRef>
              <c:f>'R01-Eq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'R01-Eq Project Funding'!$D$3:$D$13</c:f>
              <c:numCache>
                <c:formatCode>General</c:formatCode>
                <c:ptCount val="11"/>
                <c:pt idx="0">
                  <c:v>2330</c:v>
                </c:pt>
                <c:pt idx="1">
                  <c:v>1878</c:v>
                </c:pt>
                <c:pt idx="2">
                  <c:v>1779</c:v>
                </c:pt>
                <c:pt idx="3">
                  <c:v>1569</c:v>
                </c:pt>
                <c:pt idx="4">
                  <c:v>1642</c:v>
                </c:pt>
                <c:pt idx="5">
                  <c:v>1565</c:v>
                </c:pt>
                <c:pt idx="6">
                  <c:v>1473</c:v>
                </c:pt>
                <c:pt idx="7">
                  <c:v>1325</c:v>
                </c:pt>
                <c:pt idx="8">
                  <c:v>1262</c:v>
                </c:pt>
                <c:pt idx="9">
                  <c:v>1189</c:v>
                </c:pt>
                <c:pt idx="10">
                  <c:v>1240</c:v>
                </c:pt>
              </c:numCache>
            </c:numRef>
          </c:val>
          <c:extLst>
            <c:ext xmlns:c16="http://schemas.microsoft.com/office/drawing/2014/chart" uri="{C3380CC4-5D6E-409C-BE32-E72D297353CC}">
              <c16:uniqueId val="{00000002-E402-4FD2-B6F3-EB6DBC84ED58}"/>
            </c:ext>
          </c:extLst>
        </c:ser>
        <c:ser>
          <c:idx val="3"/>
          <c:order val="3"/>
          <c:tx>
            <c:strRef>
              <c:f>'R01-Eq Project Funding'!$F$1:$G$1</c:f>
              <c:strCache>
                <c:ptCount val="1"/>
                <c:pt idx="0">
                  <c:v>New R01 Equivalents</c:v>
                </c:pt>
              </c:strCache>
            </c:strRef>
          </c:tx>
          <c:spPr>
            <a:solidFill>
              <a:schemeClr val="accent1">
                <a:lumMod val="40000"/>
                <a:lumOff val="60000"/>
              </a:schemeClr>
            </a:solidFill>
            <a:ln>
              <a:noFill/>
            </a:ln>
            <a:effectLst/>
          </c:spPr>
          <c:invertIfNegative val="0"/>
          <c:cat>
            <c:numRef>
              <c:f>'R01-Eq Project Funding'!$A$3:$A$13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'R01-Eq Project Funding'!$F$3:$F$13</c:f>
              <c:numCache>
                <c:formatCode>General</c:formatCode>
                <c:ptCount val="11"/>
                <c:pt idx="0">
                  <c:v>4326</c:v>
                </c:pt>
                <c:pt idx="1">
                  <c:v>3985</c:v>
                </c:pt>
                <c:pt idx="2">
                  <c:v>4094</c:v>
                </c:pt>
                <c:pt idx="3">
                  <c:v>3789</c:v>
                </c:pt>
                <c:pt idx="4">
                  <c:v>4182</c:v>
                </c:pt>
                <c:pt idx="5">
                  <c:v>4645</c:v>
                </c:pt>
                <c:pt idx="6">
                  <c:v>5476</c:v>
                </c:pt>
                <c:pt idx="7">
                  <c:v>5508</c:v>
                </c:pt>
                <c:pt idx="8">
                  <c:v>6048</c:v>
                </c:pt>
                <c:pt idx="9">
                  <c:v>6085</c:v>
                </c:pt>
                <c:pt idx="10">
                  <c:v>6426</c:v>
                </c:pt>
              </c:numCache>
            </c:numRef>
          </c:val>
          <c:extLst>
            <c:ext xmlns:c16="http://schemas.microsoft.com/office/drawing/2014/chart" uri="{C3380CC4-5D6E-409C-BE32-E72D297353CC}">
              <c16:uniqueId val="{00000003-E402-4FD2-B6F3-EB6DBC84ED58}"/>
            </c:ext>
          </c:extLst>
        </c:ser>
        <c:dLbls>
          <c:showLegendKey val="0"/>
          <c:showVal val="0"/>
          <c:showCatName val="0"/>
          <c:showSerName val="0"/>
          <c:showPercent val="0"/>
          <c:showBubbleSize val="0"/>
        </c:dLbls>
        <c:gapWidth val="150"/>
        <c:overlap val="100"/>
        <c:axId val="668987520"/>
        <c:axId val="491961056"/>
      </c:barChart>
      <c:catAx>
        <c:axId val="668987520"/>
        <c:scaling>
          <c:orientation val="minMax"/>
        </c:scaling>
        <c:delete val="0"/>
        <c:axPos val="b"/>
        <c:numFmt formatCode="General"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491961056"/>
        <c:crosses val="autoZero"/>
        <c:auto val="1"/>
        <c:lblAlgn val="ctr"/>
        <c:lblOffset val="100"/>
        <c:noMultiLvlLbl val="0"/>
      </c:catAx>
      <c:valAx>
        <c:axId val="491961056"/>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r>
                  <a:rPr lang="en-US" sz="2000" dirty="0">
                    <a:solidFill>
                      <a:schemeClr val="tx1"/>
                    </a:solidFill>
                  </a:rPr>
                  <a:t>Number</a:t>
                </a:r>
                <a:r>
                  <a:rPr lang="en-US" sz="2000" baseline="0" dirty="0">
                    <a:solidFill>
                      <a:schemeClr val="tx1"/>
                    </a:solidFill>
                  </a:rPr>
                  <a:t> of R01-Eq Projects, Thousands</a:t>
                </a:r>
                <a:endParaRPr lang="en-US" sz="2000" dirty="0">
                  <a:solidFill>
                    <a:schemeClr val="tx1"/>
                  </a:solidFill>
                </a:endParaRP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68987520"/>
        <c:crosses val="autoZero"/>
        <c:crossBetween val="between"/>
        <c:dispUnits>
          <c:builtInUnit val="thousand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0"/>
          <c:tx>
            <c:strRef>
              <c:f>'R01-Eq Type 1 Awards'!$C$1</c:f>
              <c:strCache>
                <c:ptCount val="1"/>
                <c:pt idx="0">
                  <c:v># Established Awards</c:v>
                </c:pt>
              </c:strCache>
            </c:strRef>
          </c:tx>
          <c:spPr>
            <a:solidFill>
              <a:schemeClr val="accent1"/>
            </a:solidFill>
            <a:ln>
              <a:noFill/>
            </a:ln>
            <a:effectLst/>
          </c:spPr>
          <c:invertIfNegative val="0"/>
          <c:cat>
            <c:numRef>
              <c:f>'R01-Eq Type 1 Awards'!$A$2:$A$11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'R01-Eq Type 1 Awards'!$C$2:$C$11</c:f>
              <c:numCache>
                <c:formatCode>General</c:formatCode>
                <c:ptCount val="10"/>
                <c:pt idx="0">
                  <c:v>2162</c:v>
                </c:pt>
                <c:pt idx="1">
                  <c:v>2074</c:v>
                </c:pt>
                <c:pt idx="2">
                  <c:v>2403</c:v>
                </c:pt>
                <c:pt idx="3">
                  <c:v>2149</c:v>
                </c:pt>
                <c:pt idx="4">
                  <c:v>2281</c:v>
                </c:pt>
                <c:pt idx="5">
                  <c:v>2546</c:v>
                </c:pt>
                <c:pt idx="6">
                  <c:v>3135</c:v>
                </c:pt>
                <c:pt idx="7">
                  <c:v>3176</c:v>
                </c:pt>
                <c:pt idx="8">
                  <c:v>4111</c:v>
                </c:pt>
                <c:pt idx="9">
                  <c:v>3965</c:v>
                </c:pt>
              </c:numCache>
            </c:numRef>
          </c:val>
          <c:extLst>
            <c:ext xmlns:c16="http://schemas.microsoft.com/office/drawing/2014/chart" uri="{C3380CC4-5D6E-409C-BE32-E72D297353CC}">
              <c16:uniqueId val="{00000000-663C-4823-8412-239EB19C3829}"/>
            </c:ext>
          </c:extLst>
        </c:ser>
        <c:ser>
          <c:idx val="0"/>
          <c:order val="1"/>
          <c:tx>
            <c:strRef>
              <c:f>'R01-Eq Type 1 Awards'!$B$1</c:f>
              <c:strCache>
                <c:ptCount val="1"/>
                <c:pt idx="0">
                  <c:v># First-time Awards</c:v>
                </c:pt>
              </c:strCache>
            </c:strRef>
          </c:tx>
          <c:spPr>
            <a:solidFill>
              <a:schemeClr val="accent2"/>
            </a:solidFill>
            <a:ln>
              <a:noFill/>
            </a:ln>
            <a:effectLst/>
          </c:spPr>
          <c:invertIfNegative val="0"/>
          <c:cat>
            <c:numRef>
              <c:f>'R01-Eq Type 1 Awards'!$A$2:$A$11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'R01-Eq Type 1 Awards'!$B$2:$B$11</c:f>
              <c:numCache>
                <c:formatCode>General</c:formatCode>
                <c:ptCount val="10"/>
                <c:pt idx="0">
                  <c:v>1793</c:v>
                </c:pt>
                <c:pt idx="1">
                  <c:v>1525</c:v>
                </c:pt>
                <c:pt idx="2">
                  <c:v>1353</c:v>
                </c:pt>
                <c:pt idx="3">
                  <c:v>1238</c:v>
                </c:pt>
                <c:pt idx="4">
                  <c:v>1327</c:v>
                </c:pt>
                <c:pt idx="5">
                  <c:v>1437</c:v>
                </c:pt>
                <c:pt idx="6">
                  <c:v>1511</c:v>
                </c:pt>
                <c:pt idx="7">
                  <c:v>1562</c:v>
                </c:pt>
                <c:pt idx="8">
                  <c:v>2037</c:v>
                </c:pt>
                <c:pt idx="9">
                  <c:v>2130</c:v>
                </c:pt>
              </c:numCache>
            </c:numRef>
          </c:val>
          <c:extLst>
            <c:ext xmlns:c16="http://schemas.microsoft.com/office/drawing/2014/chart" uri="{C3380CC4-5D6E-409C-BE32-E72D297353CC}">
              <c16:uniqueId val="{00000001-663C-4823-8412-239EB19C3829}"/>
            </c:ext>
          </c:extLst>
        </c:ser>
        <c:dLbls>
          <c:showLegendKey val="0"/>
          <c:showVal val="0"/>
          <c:showCatName val="0"/>
          <c:showSerName val="0"/>
          <c:showPercent val="0"/>
          <c:showBubbleSize val="0"/>
        </c:dLbls>
        <c:gapWidth val="150"/>
        <c:overlap val="100"/>
        <c:axId val="535838408"/>
        <c:axId val="89078112"/>
      </c:barChart>
      <c:catAx>
        <c:axId val="535838408"/>
        <c:scaling>
          <c:orientation val="minMax"/>
        </c:scaling>
        <c:delete val="0"/>
        <c:axPos val="b"/>
        <c:numFmt formatCode="General"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89078112"/>
        <c:crosses val="autoZero"/>
        <c:auto val="1"/>
        <c:lblAlgn val="ctr"/>
        <c:lblOffset val="100"/>
        <c:noMultiLvlLbl val="0"/>
      </c:catAx>
      <c:valAx>
        <c:axId val="89078112"/>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r>
                  <a:rPr lang="en-US" sz="2000" dirty="0">
                    <a:solidFill>
                      <a:schemeClr val="tx1"/>
                    </a:solidFill>
                  </a:rPr>
                  <a:t>Number</a:t>
                </a:r>
                <a:r>
                  <a:rPr lang="en-US" sz="2000" baseline="0" dirty="0">
                    <a:solidFill>
                      <a:schemeClr val="tx1"/>
                    </a:solidFill>
                  </a:rPr>
                  <a:t> of Type 1 R01-Eq Awards</a:t>
                </a:r>
                <a:endParaRPr lang="en-US" sz="2000" dirty="0">
                  <a:solidFill>
                    <a:schemeClr val="tx1"/>
                  </a:solidFill>
                </a:endParaRP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358384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'Success and Funding Rate'!$B$1:$D$1</c:f>
              <c:strCache>
                <c:ptCount val="1"/>
                <c:pt idx="0">
                  <c:v>RPG Success Rate</c:v>
                </c:pt>
              </c:strCache>
            </c:strRef>
          </c:tx>
          <c:spPr>
            <a:ln w="38100" cap="rnd">
              <a:solidFill>
                <a:schemeClr val="accent2"/>
              </a:solidFill>
              <a:round/>
            </a:ln>
            <a:effectLst/>
          </c:spPr>
          <c:marker>
            <c:symbol val="none"/>
          </c:marker>
          <c:xVal>
            <c:numRef>
              <c:f>'Success and Funding Rate'!$A$3:$A$12</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xVal>
          <c:yVal>
            <c:numRef>
              <c:f>'Success and Funding Rate'!$D$3:$D$12</c:f>
              <c:numCache>
                <c:formatCode>General</c:formatCode>
                <c:ptCount val="10"/>
                <c:pt idx="0">
                  <c:v>0.20561946806428463</c:v>
                </c:pt>
                <c:pt idx="1">
                  <c:v>0.17674221648653007</c:v>
                </c:pt>
                <c:pt idx="2">
                  <c:v>0.17601777327382925</c:v>
                </c:pt>
                <c:pt idx="3">
                  <c:v>0.16760452592727051</c:v>
                </c:pt>
                <c:pt idx="4">
                  <c:v>0.18093709004757896</c:v>
                </c:pt>
                <c:pt idx="5">
                  <c:v>0.18279363862808967</c:v>
                </c:pt>
                <c:pt idx="6">
                  <c:v>0.19129472519365548</c:v>
                </c:pt>
                <c:pt idx="7">
                  <c:v>0.1874456068882511</c:v>
                </c:pt>
                <c:pt idx="8">
                  <c:v>0.20190028084764927</c:v>
                </c:pt>
                <c:pt idx="9">
                  <c:v>0.20099083838770196</c:v>
                </c:pt>
              </c:numCache>
            </c:numRef>
          </c:yVal>
          <c:smooth val="0"/>
          <c:extLst>
            <c:ext xmlns:c16="http://schemas.microsoft.com/office/drawing/2014/chart" uri="{C3380CC4-5D6E-409C-BE32-E72D297353CC}">
              <c16:uniqueId val="{00000000-13F8-4CE8-AB39-B2593FDEA0F2}"/>
            </c:ext>
          </c:extLst>
        </c:ser>
        <c:ser>
          <c:idx val="1"/>
          <c:order val="1"/>
          <c:tx>
            <c:strRef>
              <c:f>'Success and Funding Rate'!$E$1:$G$1</c:f>
              <c:strCache>
                <c:ptCount val="1"/>
                <c:pt idx="0">
                  <c:v>R01-Eq Success Rate</c:v>
                </c:pt>
              </c:strCache>
            </c:strRef>
          </c:tx>
          <c:spPr>
            <a:ln w="38100" cap="rnd">
              <a:solidFill>
                <a:schemeClr val="tx2"/>
              </a:solidFill>
              <a:round/>
            </a:ln>
            <a:effectLst/>
          </c:spPr>
          <c:marker>
            <c:symbol val="none"/>
          </c:marker>
          <c:xVal>
            <c:numRef>
              <c:f>'Success and Funding Rate'!$A$3:$A$12</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xVal>
          <c:yVal>
            <c:numRef>
              <c:f>'Success and Funding Rate'!$G$3:$G$12</c:f>
              <c:numCache>
                <c:formatCode>General</c:formatCode>
                <c:ptCount val="10"/>
                <c:pt idx="0">
                  <c:v>0.22323159784560143</c:v>
                </c:pt>
                <c:pt idx="1">
                  <c:v>0.18692887668948263</c:v>
                </c:pt>
                <c:pt idx="2">
                  <c:v>0.18348747721595896</c:v>
                </c:pt>
                <c:pt idx="3">
                  <c:v>0.17479674796747968</c:v>
                </c:pt>
                <c:pt idx="4">
                  <c:v>0.18773180132354012</c:v>
                </c:pt>
                <c:pt idx="5">
                  <c:v>0.18871246116672419</c:v>
                </c:pt>
                <c:pt idx="6">
                  <c:v>0.19962798113332891</c:v>
                </c:pt>
                <c:pt idx="7">
                  <c:v>0.19349156016783575</c:v>
                </c:pt>
                <c:pt idx="8">
                  <c:v>0.21735484617164005</c:v>
                </c:pt>
                <c:pt idx="9">
                  <c:v>0.2099472709134958</c:v>
                </c:pt>
              </c:numCache>
            </c:numRef>
          </c:yVal>
          <c:smooth val="0"/>
          <c:extLst>
            <c:ext xmlns:c16="http://schemas.microsoft.com/office/drawing/2014/chart" uri="{C3380CC4-5D6E-409C-BE32-E72D297353CC}">
              <c16:uniqueId val="{00000001-13F8-4CE8-AB39-B2593FDEA0F2}"/>
            </c:ext>
          </c:extLst>
        </c:ser>
        <c:ser>
          <c:idx val="2"/>
          <c:order val="2"/>
          <c:tx>
            <c:strRef>
              <c:f>'Success and Funding Rate'!$H$1:$J$1</c:f>
              <c:strCache>
                <c:ptCount val="1"/>
                <c:pt idx="0">
                  <c:v>First-Time R01-Eq Success Rate</c:v>
                </c:pt>
              </c:strCache>
            </c:strRef>
          </c:tx>
          <c:spPr>
            <a:ln w="38100" cap="rnd">
              <a:solidFill>
                <a:schemeClr val="accent1"/>
              </a:solidFill>
              <a:round/>
            </a:ln>
            <a:effectLst/>
          </c:spPr>
          <c:marker>
            <c:symbol val="none"/>
          </c:marker>
          <c:xVal>
            <c:numRef>
              <c:f>'Success and Funding Rate'!$A$3:$A$12</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xVal>
          <c:yVal>
            <c:numRef>
              <c:f>'Success and Funding Rate'!$J$3:$J$12</c:f>
              <c:numCache>
                <c:formatCode>General</c:formatCode>
                <c:ptCount val="10"/>
                <c:pt idx="0">
                  <c:v>0.17278596896983714</c:v>
                </c:pt>
                <c:pt idx="1">
                  <c:v>0.15125967070025789</c:v>
                </c:pt>
                <c:pt idx="2">
                  <c:v>0.1335109532267614</c:v>
                </c:pt>
                <c:pt idx="3">
                  <c:v>0.13386678200692043</c:v>
                </c:pt>
                <c:pt idx="4">
                  <c:v>0.14433326082227541</c:v>
                </c:pt>
                <c:pt idx="5">
                  <c:v>0.15744494357401118</c:v>
                </c:pt>
                <c:pt idx="6">
                  <c:v>0.15835254663592538</c:v>
                </c:pt>
                <c:pt idx="7">
                  <c:v>0.15982809782052593</c:v>
                </c:pt>
                <c:pt idx="8">
                  <c:v>0.18171275646743978</c:v>
                </c:pt>
                <c:pt idx="9">
                  <c:v>0.18035563082133785</c:v>
                </c:pt>
              </c:numCache>
            </c:numRef>
          </c:yVal>
          <c:smooth val="0"/>
          <c:extLst>
            <c:ext xmlns:c16="http://schemas.microsoft.com/office/drawing/2014/chart" uri="{C3380CC4-5D6E-409C-BE32-E72D297353CC}">
              <c16:uniqueId val="{00000002-13F8-4CE8-AB39-B2593FDEA0F2}"/>
            </c:ext>
          </c:extLst>
        </c:ser>
        <c:dLbls>
          <c:showLegendKey val="0"/>
          <c:showVal val="0"/>
          <c:showCatName val="0"/>
          <c:showSerName val="0"/>
          <c:showPercent val="0"/>
          <c:showBubbleSize val="0"/>
        </c:dLbls>
        <c:axId val="539774448"/>
        <c:axId val="539775104"/>
      </c:scatterChart>
      <c:valAx>
        <c:axId val="539774448"/>
        <c:scaling>
          <c:orientation val="minMax"/>
          <c:min val="2010"/>
        </c:scaling>
        <c:delete val="0"/>
        <c:axPos val="b"/>
        <c:numFmt formatCode="General" sourceLinked="1"/>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39775104"/>
        <c:crosses val="autoZero"/>
        <c:crossBetween val="midCat"/>
      </c:valAx>
      <c:valAx>
        <c:axId val="539775104"/>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r>
                  <a:rPr lang="en-US" sz="2000" dirty="0">
                    <a:solidFill>
                      <a:schemeClr val="tx1"/>
                    </a:solidFill>
                  </a:rPr>
                  <a:t>Success Rate</a:t>
                </a: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3977444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'Success and Funding Rate'!$L$1:$N$1</c:f>
              <c:strCache>
                <c:ptCount val="1"/>
                <c:pt idx="0">
                  <c:v>RPG Funding Rate</c:v>
                </c:pt>
              </c:strCache>
            </c:strRef>
          </c:tx>
          <c:spPr>
            <a:ln w="38100" cap="rnd">
              <a:solidFill>
                <a:schemeClr val="accent2"/>
              </a:solidFill>
              <a:round/>
            </a:ln>
            <a:effectLst/>
          </c:spPr>
          <c:marker>
            <c:symbol val="none"/>
          </c:marker>
          <c:xVal>
            <c:numRef>
              <c:f>'Success and Funding Rate'!$A$3:$A$12</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xVal>
          <c:yVal>
            <c:numRef>
              <c:f>'Success and Funding Rate'!$N$3:$N$12</c:f>
              <c:numCache>
                <c:formatCode>General</c:formatCode>
                <c:ptCount val="10"/>
                <c:pt idx="0">
                  <c:v>0.26239350912778903</c:v>
                </c:pt>
                <c:pt idx="1">
                  <c:v>0.23570393348419741</c:v>
                </c:pt>
                <c:pt idx="2">
                  <c:v>0.23824671258609895</c:v>
                </c:pt>
                <c:pt idx="3">
                  <c:v>0.22723665685396136</c:v>
                </c:pt>
                <c:pt idx="4">
                  <c:v>0.25084779823657966</c:v>
                </c:pt>
                <c:pt idx="5">
                  <c:v>0.26163353436080711</c:v>
                </c:pt>
                <c:pt idx="6">
                  <c:v>0.27605021728633511</c:v>
                </c:pt>
                <c:pt idx="7">
                  <c:v>0.2691776253097008</c:v>
                </c:pt>
                <c:pt idx="8">
                  <c:v>0.29367058823529413</c:v>
                </c:pt>
                <c:pt idx="9">
                  <c:v>0.29181232750689973</c:v>
                </c:pt>
              </c:numCache>
            </c:numRef>
          </c:yVal>
          <c:smooth val="0"/>
          <c:extLst>
            <c:ext xmlns:c16="http://schemas.microsoft.com/office/drawing/2014/chart" uri="{C3380CC4-5D6E-409C-BE32-E72D297353CC}">
              <c16:uniqueId val="{00000000-DAAB-4DE9-8A5B-483764AA618C}"/>
            </c:ext>
          </c:extLst>
        </c:ser>
        <c:ser>
          <c:idx val="1"/>
          <c:order val="1"/>
          <c:tx>
            <c:strRef>
              <c:f>'Success and Funding Rate'!$O$1:$Q$1</c:f>
              <c:strCache>
                <c:ptCount val="1"/>
                <c:pt idx="0">
                  <c:v>R01-Eq Funding Rate</c:v>
                </c:pt>
              </c:strCache>
            </c:strRef>
          </c:tx>
          <c:spPr>
            <a:ln w="38100" cap="rnd">
              <a:solidFill>
                <a:schemeClr val="tx2"/>
              </a:solidFill>
              <a:round/>
            </a:ln>
            <a:effectLst/>
          </c:spPr>
          <c:marker>
            <c:symbol val="none"/>
          </c:marker>
          <c:xVal>
            <c:numRef>
              <c:f>'Success and Funding Rate'!$A$3:$A$12</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xVal>
          <c:yVal>
            <c:numRef>
              <c:f>'Success and Funding Rate'!$Q$3:$Q$12</c:f>
              <c:numCache>
                <c:formatCode>General</c:formatCode>
                <c:ptCount val="10"/>
                <c:pt idx="0">
                  <c:v>0.26379052167226519</c:v>
                </c:pt>
                <c:pt idx="1">
                  <c:v>0.22751178464295455</c:v>
                </c:pt>
                <c:pt idx="2">
                  <c:v>0.22543177073448473</c:v>
                </c:pt>
                <c:pt idx="3">
                  <c:v>0.21464907400047692</c:v>
                </c:pt>
                <c:pt idx="4">
                  <c:v>0.23443090901781047</c:v>
                </c:pt>
                <c:pt idx="5">
                  <c:v>0.24409110442629997</c:v>
                </c:pt>
                <c:pt idx="6">
                  <c:v>0.26007973521889577</c:v>
                </c:pt>
                <c:pt idx="7">
                  <c:v>0.25379390085272441</c:v>
                </c:pt>
                <c:pt idx="8">
                  <c:v>0.29442347175309624</c:v>
                </c:pt>
                <c:pt idx="9">
                  <c:v>0.28418350978504975</c:v>
                </c:pt>
              </c:numCache>
            </c:numRef>
          </c:yVal>
          <c:smooth val="0"/>
          <c:extLst>
            <c:ext xmlns:c16="http://schemas.microsoft.com/office/drawing/2014/chart" uri="{C3380CC4-5D6E-409C-BE32-E72D297353CC}">
              <c16:uniqueId val="{00000001-DAAB-4DE9-8A5B-483764AA618C}"/>
            </c:ext>
          </c:extLst>
        </c:ser>
        <c:ser>
          <c:idx val="2"/>
          <c:order val="2"/>
          <c:tx>
            <c:strRef>
              <c:f>'Success and Funding Rate'!$R$2</c:f>
              <c:strCache>
                <c:ptCount val="1"/>
                <c:pt idx="0">
                  <c:v>First-Time</c:v>
                </c:pt>
              </c:strCache>
            </c:strRef>
          </c:tx>
          <c:spPr>
            <a:ln w="38100" cap="rnd">
              <a:solidFill>
                <a:schemeClr val="accent1"/>
              </a:solidFill>
              <a:round/>
            </a:ln>
            <a:effectLst/>
          </c:spPr>
          <c:marker>
            <c:symbol val="none"/>
          </c:marker>
          <c:xVal>
            <c:numRef>
              <c:f>'Success and Funding Rate'!$A$3:$A$12</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xVal>
          <c:yVal>
            <c:numRef>
              <c:f>'Success and Funding Rate'!$R$3:$R$12</c:f>
              <c:numCache>
                <c:formatCode>General</c:formatCode>
                <c:ptCount val="10"/>
                <c:pt idx="0">
                  <c:v>0.2</c:v>
                </c:pt>
                <c:pt idx="1">
                  <c:v>0.17</c:v>
                </c:pt>
                <c:pt idx="2">
                  <c:v>0.15</c:v>
                </c:pt>
                <c:pt idx="3">
                  <c:v>0.15</c:v>
                </c:pt>
                <c:pt idx="4">
                  <c:v>0.17</c:v>
                </c:pt>
                <c:pt idx="5">
                  <c:v>0.18</c:v>
                </c:pt>
                <c:pt idx="6">
                  <c:v>0.19</c:v>
                </c:pt>
                <c:pt idx="7">
                  <c:v>0.19</c:v>
                </c:pt>
                <c:pt idx="8">
                  <c:v>0.22</c:v>
                </c:pt>
                <c:pt idx="9">
                  <c:v>0.22</c:v>
                </c:pt>
              </c:numCache>
            </c:numRef>
          </c:yVal>
          <c:smooth val="0"/>
          <c:extLst>
            <c:ext xmlns:c16="http://schemas.microsoft.com/office/drawing/2014/chart" uri="{C3380CC4-5D6E-409C-BE32-E72D297353CC}">
              <c16:uniqueId val="{00000002-DAAB-4DE9-8A5B-483764AA618C}"/>
            </c:ext>
          </c:extLst>
        </c:ser>
        <c:dLbls>
          <c:showLegendKey val="0"/>
          <c:showVal val="0"/>
          <c:showCatName val="0"/>
          <c:showSerName val="0"/>
          <c:showPercent val="0"/>
          <c:showBubbleSize val="0"/>
        </c:dLbls>
        <c:axId val="604015384"/>
        <c:axId val="604019648"/>
      </c:scatterChart>
      <c:valAx>
        <c:axId val="604015384"/>
        <c:scaling>
          <c:orientation val="minMax"/>
          <c:min val="2010"/>
        </c:scaling>
        <c:delete val="0"/>
        <c:axPos val="b"/>
        <c:numFmt formatCode="General" sourceLinked="1"/>
        <c:majorTickMark val="out"/>
        <c:minorTickMark val="none"/>
        <c:tickLblPos val="nextTo"/>
        <c:spPr>
          <a:noFill/>
          <a:ln w="19050" cap="flat" cmpd="sng" algn="ctr">
            <a:solidFill>
              <a:schemeClr val="tx2"/>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04019648"/>
        <c:crosses val="autoZero"/>
        <c:crossBetween val="midCat"/>
      </c:valAx>
      <c:valAx>
        <c:axId val="604019648"/>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r>
                  <a:rPr lang="en-US" sz="2000" dirty="0">
                    <a:solidFill>
                      <a:schemeClr val="tx1"/>
                    </a:solidFill>
                  </a:rPr>
                  <a:t>Funding Rate</a:t>
                </a: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w="19050" cap="flat" cmpd="sng" algn="ctr">
            <a:solidFill>
              <a:schemeClr val="tx2"/>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04015384"/>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12/15/2020</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793074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12/15/2020</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50609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12/15/2020</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671482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12/15/2020</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85217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12/15/2020</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64132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12/15/2020</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114577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12/15/2020</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37476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12/15/2020</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026504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12/15/2020</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2343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12/15/2020</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26274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12/15/2020</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6408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12/15/2020</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94085156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report.nih.gov/NIHDatabook/"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0.xml"/><Relationship Id="rId1" Type="http://schemas.openxmlformats.org/officeDocument/2006/relationships/slideLayout" Target="../slideLayouts/slideLayout7.xml"/><Relationship Id="rId4" Type="http://schemas.openxmlformats.org/officeDocument/2006/relationships/hyperlink" Target="https://www.report.nih.gov/NIHDataboo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faseb.org/Science-Policy-and-Advocacy/Federal-Funding-Data/Annual-Federal-Funding-Recommendations" TargetMode="External"/><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hyperlink" Target="https://officeofbudget.od.nih.gov/br.html" TargetMode="External"/><Relationship Id="rId5" Type="http://schemas.openxmlformats.org/officeDocument/2006/relationships/hyperlink" Target="https://officeofbudget.od.nih.gov/gbiPriceIndexes.html" TargetMode="External"/><Relationship Id="rId4" Type="http://schemas.openxmlformats.org/officeDocument/2006/relationships/hyperlink" Target="https://officeofbudget.od.nih.gov/approp_hist.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reporter.nih.gov/" TargetMode="External"/><Relationship Id="rId2" Type="http://schemas.openxmlformats.org/officeDocument/2006/relationships/chart" Target="../charts/chart2.xml"/><Relationship Id="rId1" Type="http://schemas.openxmlformats.org/officeDocument/2006/relationships/slideLayout" Target="../slideLayouts/slideLayout7.xml"/><Relationship Id="rId6" Type="http://schemas.openxmlformats.org/officeDocument/2006/relationships/hyperlink" Target="https://officeofbudget.od.nih.gov/history_budget_req.html" TargetMode="External"/><Relationship Id="rId5" Type="http://schemas.openxmlformats.org/officeDocument/2006/relationships/hyperlink" Target="https://officeofbudget.od.nih.gov/gbiPriceIndexes.html" TargetMode="External"/><Relationship Id="rId4" Type="http://schemas.openxmlformats.org/officeDocument/2006/relationships/hyperlink" Target="https://officeofbudget.od.nih.gov/approp_hist.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7.xml"/><Relationship Id="rId4" Type="http://schemas.openxmlformats.org/officeDocument/2006/relationships/hyperlink" Target="https://reporter.nih.gov/"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4.xml"/><Relationship Id="rId1" Type="http://schemas.openxmlformats.org/officeDocument/2006/relationships/slideLayout" Target="../slideLayouts/slideLayout7.xml"/><Relationship Id="rId4" Type="http://schemas.openxmlformats.org/officeDocument/2006/relationships/hyperlink" Target="https://reporter.nih.gov/"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reporter.nih.gov/"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hyperlink" Target="https://reporter.nih.gov/"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hyperlink" Target="https://www.report.nih.gov/NIHDatabook/"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hyperlink" Target="https://www.report.nih.gov/NIHDatabook/"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05BB74C-33FB-4335-8808-49E247F7B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1225106"/>
            <a:ext cx="8132066" cy="378895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BC111C-60C5-4797-84AD-CEBA9E018217}"/>
              </a:ext>
            </a:extLst>
          </p:cNvPr>
          <p:cNvSpPr>
            <a:spLocks noGrp="1"/>
          </p:cNvSpPr>
          <p:nvPr>
            <p:ph type="ctrTitle"/>
          </p:nvPr>
        </p:nvSpPr>
        <p:spPr>
          <a:xfrm>
            <a:off x="4703402" y="1841412"/>
            <a:ext cx="6406559" cy="2688020"/>
          </a:xfrm>
        </p:spPr>
        <p:txBody>
          <a:bodyPr>
            <a:normAutofit/>
          </a:bodyPr>
          <a:lstStyle/>
          <a:p>
            <a:pPr algn="l"/>
            <a:r>
              <a:rPr lang="en-US" sz="5500" dirty="0">
                <a:solidFill>
                  <a:schemeClr val="bg1"/>
                </a:solidFill>
              </a:rPr>
              <a:t>NIH Appropriations &amp; Grant Trends: </a:t>
            </a:r>
            <a:br>
              <a:rPr lang="en-US" sz="5500" dirty="0">
                <a:solidFill>
                  <a:schemeClr val="bg1"/>
                </a:solidFill>
              </a:rPr>
            </a:br>
            <a:r>
              <a:rPr lang="en-US" sz="5500" dirty="0">
                <a:solidFill>
                  <a:schemeClr val="bg1"/>
                </a:solidFill>
              </a:rPr>
              <a:t>FY 2010 - 2020</a:t>
            </a:r>
          </a:p>
        </p:txBody>
      </p:sp>
      <p:sp>
        <p:nvSpPr>
          <p:cNvPr id="3" name="Subtitle 2">
            <a:extLst>
              <a:ext uri="{FF2B5EF4-FFF2-40B4-BE49-F238E27FC236}">
                <a16:creationId xmlns:a16="http://schemas.microsoft.com/office/drawing/2014/main" id="{93BF5713-8396-4332-B20E-B0BE0C9C40ED}"/>
              </a:ext>
            </a:extLst>
          </p:cNvPr>
          <p:cNvSpPr>
            <a:spLocks noGrp="1"/>
          </p:cNvSpPr>
          <p:nvPr>
            <p:ph type="subTitle" idx="1"/>
          </p:nvPr>
        </p:nvSpPr>
        <p:spPr>
          <a:xfrm>
            <a:off x="4703402" y="5206246"/>
            <a:ext cx="6433990" cy="1024128"/>
          </a:xfrm>
        </p:spPr>
        <p:txBody>
          <a:bodyPr>
            <a:normAutofit/>
          </a:bodyPr>
          <a:lstStyle/>
          <a:p>
            <a:pPr algn="l">
              <a:lnSpc>
                <a:spcPct val="91000"/>
              </a:lnSpc>
            </a:pPr>
            <a:r>
              <a:rPr lang="en-US" sz="3300" dirty="0">
                <a:solidFill>
                  <a:schemeClr val="accent2"/>
                </a:solidFill>
              </a:rPr>
              <a:t>Produced by FASEB Office of Public Affairs</a:t>
            </a:r>
          </a:p>
        </p:txBody>
      </p:sp>
      <p:pic>
        <p:nvPicPr>
          <p:cNvPr id="7" name="Picture 6" descr="A picture containing logo&#10;&#10;Description automatically generated">
            <a:extLst>
              <a:ext uri="{FF2B5EF4-FFF2-40B4-BE49-F238E27FC236}">
                <a16:creationId xmlns:a16="http://schemas.microsoft.com/office/drawing/2014/main" id="{59EF83CF-7C04-4723-9948-797E0A54EE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005" y="2537629"/>
            <a:ext cx="2985358" cy="1163911"/>
          </a:xfrm>
          <a:prstGeom prst="rect">
            <a:avLst/>
          </a:prstGeom>
        </p:spPr>
      </p:pic>
    </p:spTree>
    <p:extLst>
      <p:ext uri="{BB962C8B-B14F-4D97-AF65-F5344CB8AC3E}">
        <p14:creationId xmlns:p14="http://schemas.microsoft.com/office/powerpoint/2010/main" val="282706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2D19605-E545-4A3F-BAE2-ACDAA9AB53E5}"/>
              </a:ext>
            </a:extLst>
          </p:cNvPr>
          <p:cNvSpPr txBox="1"/>
          <p:nvPr/>
        </p:nvSpPr>
        <p:spPr>
          <a:xfrm flipH="1">
            <a:off x="0" y="0"/>
            <a:ext cx="12192000" cy="646331"/>
          </a:xfrm>
          <a:prstGeom prst="rect">
            <a:avLst/>
          </a:prstGeom>
          <a:noFill/>
        </p:spPr>
        <p:txBody>
          <a:bodyPr wrap="square" rtlCol="0">
            <a:spAutoFit/>
          </a:bodyPr>
          <a:lstStyle/>
          <a:p>
            <a:pPr algn="ctr"/>
            <a:r>
              <a:rPr lang="en-US" sz="3600" dirty="0"/>
              <a:t>NIH Grants: </a:t>
            </a:r>
            <a:r>
              <a:rPr lang="en-US" sz="3600" dirty="0">
                <a:solidFill>
                  <a:schemeClr val="accent2"/>
                </a:solidFill>
              </a:rPr>
              <a:t>Funding Rates </a:t>
            </a:r>
            <a:endParaRPr lang="en-US" sz="3600" dirty="0"/>
          </a:p>
        </p:txBody>
      </p:sp>
      <p:sp>
        <p:nvSpPr>
          <p:cNvPr id="5" name="Rectangle 4">
            <a:extLst>
              <a:ext uri="{FF2B5EF4-FFF2-40B4-BE49-F238E27FC236}">
                <a16:creationId xmlns:a16="http://schemas.microsoft.com/office/drawing/2014/main" id="{064CC03E-0771-42A6-90E3-9774560CDF1D}"/>
              </a:ext>
            </a:extLst>
          </p:cNvPr>
          <p:cNvSpPr/>
          <p:nvPr/>
        </p:nvSpPr>
        <p:spPr>
          <a:xfrm>
            <a:off x="9062720" y="646330"/>
            <a:ext cx="3129280" cy="6211670"/>
          </a:xfrm>
          <a:prstGeom prst="rect">
            <a:avLst/>
          </a:prstGeom>
          <a:solidFill>
            <a:schemeClr val="accent1">
              <a:lumMod val="20000"/>
              <a:lumOff val="80000"/>
            </a:schemeClr>
          </a:solidFill>
          <a:ln>
            <a:solidFill>
              <a:schemeClr val="accent1">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lumMod val="50000"/>
                  </a:schemeClr>
                </a:solidFill>
              </a:rPr>
              <a:t>Funding rates measure the likelihood of an investigator having at least one of their applications awarded</a:t>
            </a:r>
          </a:p>
          <a:p>
            <a:pPr marL="285750" indent="-285750">
              <a:buFont typeface="Arial" panose="020B0604020202020204" pitchFamily="34" charset="0"/>
              <a:buChar char="•"/>
            </a:pPr>
            <a:r>
              <a:rPr lang="en-US" dirty="0">
                <a:solidFill>
                  <a:schemeClr val="tx1">
                    <a:lumMod val="50000"/>
                  </a:schemeClr>
                </a:solidFill>
              </a:rPr>
              <a:t>Funding rates for FY 2019:</a:t>
            </a:r>
          </a:p>
          <a:p>
            <a:pPr marL="742950" lvl="1" indent="-285750">
              <a:buFont typeface="Arial" panose="020B0604020202020204" pitchFamily="34" charset="0"/>
              <a:buChar char="•"/>
            </a:pPr>
            <a:r>
              <a:rPr lang="en-US" dirty="0">
                <a:solidFill>
                  <a:schemeClr val="tx1">
                    <a:lumMod val="50000"/>
                  </a:schemeClr>
                </a:solidFill>
              </a:rPr>
              <a:t>RPG: 29%</a:t>
            </a:r>
          </a:p>
          <a:p>
            <a:pPr marL="742950" lvl="1" indent="-285750">
              <a:buFont typeface="Arial" panose="020B0604020202020204" pitchFamily="34" charset="0"/>
              <a:buChar char="•"/>
            </a:pPr>
            <a:r>
              <a:rPr lang="en-US" dirty="0">
                <a:solidFill>
                  <a:schemeClr val="tx1">
                    <a:lumMod val="50000"/>
                  </a:schemeClr>
                </a:solidFill>
              </a:rPr>
              <a:t>R01-Eq: 28%</a:t>
            </a:r>
          </a:p>
          <a:p>
            <a:pPr marL="742950" lvl="1" indent="-285750">
              <a:buFont typeface="Arial" panose="020B0604020202020204" pitchFamily="34" charset="0"/>
              <a:buChar char="•"/>
            </a:pPr>
            <a:r>
              <a:rPr lang="en-US" dirty="0">
                <a:solidFill>
                  <a:schemeClr val="tx1">
                    <a:lumMod val="50000"/>
                  </a:schemeClr>
                </a:solidFill>
              </a:rPr>
              <a:t>First-Time R01-Eq: 22%</a:t>
            </a:r>
          </a:p>
          <a:p>
            <a:pPr marL="285750" indent="-285750">
              <a:buFont typeface="Arial" panose="020B0604020202020204" pitchFamily="34" charset="0"/>
              <a:buChar char="•"/>
            </a:pPr>
            <a:r>
              <a:rPr lang="en-US" dirty="0">
                <a:solidFill>
                  <a:schemeClr val="tx1">
                    <a:lumMod val="50000"/>
                  </a:schemeClr>
                </a:solidFill>
              </a:rPr>
              <a:t>Generally, success and funding rates rise and fall together, but funding rates are higher than success rates because investigators can submit more than one application per year</a:t>
            </a:r>
          </a:p>
        </p:txBody>
      </p:sp>
      <p:pic>
        <p:nvPicPr>
          <p:cNvPr id="7" name="Picture 6" descr="A picture containing logo&#10;&#10;Description automatically generated">
            <a:extLst>
              <a:ext uri="{FF2B5EF4-FFF2-40B4-BE49-F238E27FC236}">
                <a16:creationId xmlns:a16="http://schemas.microsoft.com/office/drawing/2014/main" id="{DDAFE2BD-D7A3-413B-B7A4-15FB93209C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4671" y="5943600"/>
            <a:ext cx="2345378" cy="914400"/>
          </a:xfrm>
          <a:prstGeom prst="rect">
            <a:avLst/>
          </a:prstGeom>
        </p:spPr>
      </p:pic>
      <p:sp>
        <p:nvSpPr>
          <p:cNvPr id="9" name="Rectangle 8">
            <a:extLst>
              <a:ext uri="{FF2B5EF4-FFF2-40B4-BE49-F238E27FC236}">
                <a16:creationId xmlns:a16="http://schemas.microsoft.com/office/drawing/2014/main" id="{A2772EF9-B85E-4873-9C1D-60E35D87D22A}"/>
              </a:ext>
            </a:extLst>
          </p:cNvPr>
          <p:cNvSpPr/>
          <p:nvPr/>
        </p:nvSpPr>
        <p:spPr>
          <a:xfrm>
            <a:off x="0" y="6123204"/>
            <a:ext cx="9062720" cy="734796"/>
          </a:xfrm>
          <a:prstGeom prst="rect">
            <a:avLst/>
          </a:prstGeom>
          <a:solidFill>
            <a:schemeClr val="bg2">
              <a:lumMod val="8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dirty="0">
                <a:solidFill>
                  <a:srgbClr val="004282">
                    <a:lumMod val="50000"/>
                  </a:srgbClr>
                </a:solidFill>
                <a:latin typeface="Franklin Gothic Medium"/>
              </a:rPr>
              <a:t>The funding rate measures the percentage of applicants that received at least one award in that fiscal year. The two types of rates measure distinct (but related) outcomes; success rates measure the likelihood of an </a:t>
            </a:r>
            <a:r>
              <a:rPr lang="en-US" sz="1000" i="1" u="sng" dirty="0">
                <a:solidFill>
                  <a:srgbClr val="004282">
                    <a:lumMod val="50000"/>
                  </a:srgbClr>
                </a:solidFill>
                <a:latin typeface="Franklin Gothic Medium"/>
              </a:rPr>
              <a:t>application</a:t>
            </a:r>
            <a:r>
              <a:rPr lang="en-US" sz="1000" i="1" dirty="0">
                <a:solidFill>
                  <a:srgbClr val="004282">
                    <a:lumMod val="50000"/>
                  </a:srgbClr>
                </a:solidFill>
                <a:latin typeface="Franklin Gothic Medium"/>
              </a:rPr>
              <a:t> received funding, while funding rates measure the likelihood of an </a:t>
            </a:r>
            <a:r>
              <a:rPr lang="en-US" sz="1000" i="1" u="sng" dirty="0">
                <a:solidFill>
                  <a:srgbClr val="004282">
                    <a:lumMod val="50000"/>
                  </a:srgbClr>
                </a:solidFill>
                <a:latin typeface="Franklin Gothic Medium"/>
              </a:rPr>
              <a:t>applicant</a:t>
            </a:r>
            <a:r>
              <a:rPr lang="en-US" sz="1000" i="1" dirty="0">
                <a:solidFill>
                  <a:srgbClr val="004282">
                    <a:lumMod val="50000"/>
                  </a:srgbClr>
                </a:solidFill>
                <a:latin typeface="Franklin Gothic Medium"/>
              </a:rPr>
              <a:t> (investigator) receiving funding.</a:t>
            </a:r>
            <a:endParaRPr kumimoji="0" lang="en-US" sz="1000" b="0" i="1" u="none" strike="noStrike" kern="1200" cap="none" spc="0" normalizeH="0" baseline="0" noProof="0" dirty="0">
              <a:ln>
                <a:noFill/>
              </a:ln>
              <a:solidFill>
                <a:srgbClr val="004282">
                  <a:lumMod val="50000"/>
                </a:srgbClr>
              </a:solidFill>
              <a:effectLst/>
              <a:uLnTx/>
              <a:uFillTx/>
              <a:latin typeface="Franklin Gothic Medium"/>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rPr>
              <a:t>Source:</a:t>
            </a:r>
            <a:r>
              <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hlinkClick r:id="rId3"/>
              </a:rPr>
              <a:t> NIH Data Book</a:t>
            </a:r>
            <a:endPar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endParaRPr>
          </a:p>
        </p:txBody>
      </p:sp>
      <p:graphicFrame>
        <p:nvGraphicFramePr>
          <p:cNvPr id="6" name="Chart 5">
            <a:extLst>
              <a:ext uri="{FF2B5EF4-FFF2-40B4-BE49-F238E27FC236}">
                <a16:creationId xmlns:a16="http://schemas.microsoft.com/office/drawing/2014/main" id="{DBD845D5-2D8D-4A14-9215-60D6E886870D}"/>
              </a:ext>
            </a:extLst>
          </p:cNvPr>
          <p:cNvGraphicFramePr>
            <a:graphicFrameLocks/>
          </p:cNvGraphicFramePr>
          <p:nvPr>
            <p:extLst>
              <p:ext uri="{D42A27DB-BD31-4B8C-83A1-F6EECF244321}">
                <p14:modId xmlns:p14="http://schemas.microsoft.com/office/powerpoint/2010/main" val="191339067"/>
              </p:ext>
            </p:extLst>
          </p:nvPr>
        </p:nvGraphicFramePr>
        <p:xfrm>
          <a:off x="0" y="641568"/>
          <a:ext cx="8686800" cy="5486400"/>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Straight Connector 7">
            <a:extLst>
              <a:ext uri="{FF2B5EF4-FFF2-40B4-BE49-F238E27FC236}">
                <a16:creationId xmlns:a16="http://schemas.microsoft.com/office/drawing/2014/main" id="{5ACCC71E-BA22-43A0-B21C-B9D2A62A404D}"/>
              </a:ext>
            </a:extLst>
          </p:cNvPr>
          <p:cNvCxnSpPr/>
          <p:nvPr/>
        </p:nvCxnSpPr>
        <p:spPr>
          <a:xfrm>
            <a:off x="1202077" y="4787757"/>
            <a:ext cx="27432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0762C6E-0930-4751-BE04-1DB1CA5DD152}"/>
              </a:ext>
            </a:extLst>
          </p:cNvPr>
          <p:cNvCxnSpPr/>
          <p:nvPr/>
        </p:nvCxnSpPr>
        <p:spPr>
          <a:xfrm>
            <a:off x="1214920" y="5351123"/>
            <a:ext cx="27432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AD66879-8C49-45AC-8144-C5733C83E81E}"/>
              </a:ext>
            </a:extLst>
          </p:cNvPr>
          <p:cNvCxnSpPr/>
          <p:nvPr/>
        </p:nvCxnSpPr>
        <p:spPr>
          <a:xfrm>
            <a:off x="1202077" y="4239802"/>
            <a:ext cx="27432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62F21C8-578D-4758-8B6A-95C444C07EF8}"/>
              </a:ext>
            </a:extLst>
          </p:cNvPr>
          <p:cNvSpPr txBox="1"/>
          <p:nvPr/>
        </p:nvSpPr>
        <p:spPr>
          <a:xfrm>
            <a:off x="1489240" y="4049093"/>
            <a:ext cx="3133618" cy="1477328"/>
          </a:xfrm>
          <a:prstGeom prst="rect">
            <a:avLst/>
          </a:prstGeom>
          <a:noFill/>
        </p:spPr>
        <p:txBody>
          <a:bodyPr wrap="square" rtlCol="0">
            <a:spAutoFit/>
          </a:bodyPr>
          <a:lstStyle/>
          <a:p>
            <a:r>
              <a:rPr lang="en-US" dirty="0"/>
              <a:t>RPG</a:t>
            </a:r>
          </a:p>
          <a:p>
            <a:endParaRPr lang="en-US" dirty="0"/>
          </a:p>
          <a:p>
            <a:r>
              <a:rPr lang="en-US" dirty="0"/>
              <a:t>R01-Equivalent</a:t>
            </a:r>
          </a:p>
          <a:p>
            <a:endParaRPr lang="en-US" dirty="0"/>
          </a:p>
          <a:p>
            <a:r>
              <a:rPr lang="en-US" dirty="0"/>
              <a:t>First-Time R01-Equivalent</a:t>
            </a:r>
          </a:p>
        </p:txBody>
      </p:sp>
    </p:spTree>
    <p:extLst>
      <p:ext uri="{BB962C8B-B14F-4D97-AF65-F5344CB8AC3E}">
        <p14:creationId xmlns:p14="http://schemas.microsoft.com/office/powerpoint/2010/main" val="3182777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a:extLst>
              <a:ext uri="{FF2B5EF4-FFF2-40B4-BE49-F238E27FC236}">
                <a16:creationId xmlns:a16="http://schemas.microsoft.com/office/drawing/2014/main" id="{CC1BE391-6326-49D7-AA85-9DF28AF6778E}"/>
              </a:ext>
            </a:extLst>
          </p:cNvPr>
          <p:cNvGraphicFramePr>
            <a:graphicFrameLocks/>
          </p:cNvGraphicFramePr>
          <p:nvPr>
            <p:extLst>
              <p:ext uri="{D42A27DB-BD31-4B8C-83A1-F6EECF244321}">
                <p14:modId xmlns:p14="http://schemas.microsoft.com/office/powerpoint/2010/main" val="343737591"/>
              </p:ext>
            </p:extLst>
          </p:nvPr>
        </p:nvGraphicFramePr>
        <p:xfrm>
          <a:off x="0" y="636804"/>
          <a:ext cx="8686800" cy="548640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a:extLst>
              <a:ext uri="{FF2B5EF4-FFF2-40B4-BE49-F238E27FC236}">
                <a16:creationId xmlns:a16="http://schemas.microsoft.com/office/drawing/2014/main" id="{114F5534-76E8-463C-A6B2-E1144D8FA306}"/>
              </a:ext>
            </a:extLst>
          </p:cNvPr>
          <p:cNvCxnSpPr/>
          <p:nvPr/>
        </p:nvCxnSpPr>
        <p:spPr>
          <a:xfrm>
            <a:off x="915598" y="3905572"/>
            <a:ext cx="7315200" cy="0"/>
          </a:xfrm>
          <a:prstGeom prst="line">
            <a:avLst/>
          </a:prstGeom>
          <a:ln w="19050">
            <a:solidFill>
              <a:schemeClr val="bg2">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50BE7266-9990-4F33-B982-893FADB579F7}"/>
              </a:ext>
            </a:extLst>
          </p:cNvPr>
          <p:cNvSpPr txBox="1"/>
          <p:nvPr/>
        </p:nvSpPr>
        <p:spPr>
          <a:xfrm flipH="1">
            <a:off x="0" y="0"/>
            <a:ext cx="12192000" cy="646331"/>
          </a:xfrm>
          <a:prstGeom prst="rect">
            <a:avLst/>
          </a:prstGeom>
          <a:noFill/>
        </p:spPr>
        <p:txBody>
          <a:bodyPr wrap="square" rtlCol="0">
            <a:spAutoFit/>
          </a:bodyPr>
          <a:lstStyle/>
          <a:p>
            <a:pPr algn="ctr"/>
            <a:r>
              <a:rPr lang="en-US" sz="3600" dirty="0"/>
              <a:t>Untapped Capacity in the Biomedical Workforce </a:t>
            </a:r>
          </a:p>
        </p:txBody>
      </p:sp>
      <p:sp>
        <p:nvSpPr>
          <p:cNvPr id="5" name="Rectangle 4">
            <a:extLst>
              <a:ext uri="{FF2B5EF4-FFF2-40B4-BE49-F238E27FC236}">
                <a16:creationId xmlns:a16="http://schemas.microsoft.com/office/drawing/2014/main" id="{EA3AC9C2-0575-4B41-9E9C-57CE420C68E6}"/>
              </a:ext>
            </a:extLst>
          </p:cNvPr>
          <p:cNvSpPr/>
          <p:nvPr/>
        </p:nvSpPr>
        <p:spPr>
          <a:xfrm>
            <a:off x="9062720" y="646330"/>
            <a:ext cx="3129280" cy="6211670"/>
          </a:xfrm>
          <a:prstGeom prst="rect">
            <a:avLst/>
          </a:prstGeom>
          <a:solidFill>
            <a:schemeClr val="accent1">
              <a:lumMod val="20000"/>
              <a:lumOff val="80000"/>
            </a:schemeClr>
          </a:solidFill>
          <a:ln>
            <a:solidFill>
              <a:schemeClr val="accent1">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lumMod val="50000"/>
                  </a:schemeClr>
                </a:solidFill>
              </a:rPr>
              <a:t>Since FY 2010, there has been a cumulative increase of</a:t>
            </a:r>
          </a:p>
          <a:p>
            <a:pPr marL="742950" lvl="1" indent="-285750">
              <a:buFont typeface="Arial" panose="020B0604020202020204" pitchFamily="34" charset="0"/>
              <a:buChar char="•"/>
            </a:pPr>
            <a:r>
              <a:rPr lang="en-US" sz="1600" dirty="0">
                <a:solidFill>
                  <a:schemeClr val="tx1">
                    <a:lumMod val="50000"/>
                  </a:schemeClr>
                </a:solidFill>
              </a:rPr>
              <a:t>19% for the number of RPG applications</a:t>
            </a:r>
          </a:p>
          <a:p>
            <a:pPr marL="742950" lvl="1" indent="-285750">
              <a:buFont typeface="Arial" panose="020B0604020202020204" pitchFamily="34" charset="0"/>
              <a:buChar char="•"/>
            </a:pPr>
            <a:r>
              <a:rPr lang="en-US" sz="1600" dirty="0">
                <a:solidFill>
                  <a:schemeClr val="tx1">
                    <a:lumMod val="50000"/>
                  </a:schemeClr>
                </a:solidFill>
              </a:rPr>
              <a:t>18% for the number of investigators applying for RPGs</a:t>
            </a:r>
            <a:endParaRPr lang="en-US" dirty="0">
              <a:solidFill>
                <a:schemeClr val="tx1">
                  <a:lumMod val="50000"/>
                </a:schemeClr>
              </a:solidFill>
            </a:endParaRPr>
          </a:p>
          <a:p>
            <a:pPr marL="285750" indent="-285750">
              <a:buFont typeface="Arial" panose="020B0604020202020204" pitchFamily="34" charset="0"/>
              <a:buChar char="•"/>
            </a:pPr>
            <a:r>
              <a:rPr lang="en-US" dirty="0">
                <a:solidFill>
                  <a:schemeClr val="tx1">
                    <a:lumMod val="50000"/>
                  </a:schemeClr>
                </a:solidFill>
              </a:rPr>
              <a:t>In the same time period, NIH appropriations has only increased by 3.7%, after adjusting for inflation</a:t>
            </a:r>
          </a:p>
          <a:p>
            <a:pPr marL="285750" indent="-285750">
              <a:buFont typeface="Arial" panose="020B0604020202020204" pitchFamily="34" charset="0"/>
              <a:buChar char="•"/>
            </a:pPr>
            <a:r>
              <a:rPr lang="en-US" dirty="0">
                <a:solidFill>
                  <a:schemeClr val="tx1">
                    <a:lumMod val="50000"/>
                  </a:schemeClr>
                </a:solidFill>
              </a:rPr>
              <a:t>NIH funding has not kept pace with the </a:t>
            </a:r>
            <a:r>
              <a:rPr lang="en-US">
                <a:solidFill>
                  <a:schemeClr val="tx1">
                    <a:lumMod val="50000"/>
                  </a:schemeClr>
                </a:solidFill>
              </a:rPr>
              <a:t>increase in </a:t>
            </a:r>
            <a:r>
              <a:rPr lang="en-US" dirty="0">
                <a:solidFill>
                  <a:schemeClr val="tx1">
                    <a:lumMod val="50000"/>
                  </a:schemeClr>
                </a:solidFill>
              </a:rPr>
              <a:t>new applications, leaving exciting science unfunded</a:t>
            </a:r>
          </a:p>
        </p:txBody>
      </p:sp>
      <p:pic>
        <p:nvPicPr>
          <p:cNvPr id="7" name="Picture 6" descr="A picture containing logo&#10;&#10;Description automatically generated">
            <a:extLst>
              <a:ext uri="{FF2B5EF4-FFF2-40B4-BE49-F238E27FC236}">
                <a16:creationId xmlns:a16="http://schemas.microsoft.com/office/drawing/2014/main" id="{DA37A76C-E0B6-46D9-845A-11CCE47CCB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4671" y="5943600"/>
            <a:ext cx="2345378" cy="914400"/>
          </a:xfrm>
          <a:prstGeom prst="rect">
            <a:avLst/>
          </a:prstGeom>
        </p:spPr>
      </p:pic>
      <p:sp>
        <p:nvSpPr>
          <p:cNvPr id="9" name="Rectangle 8">
            <a:extLst>
              <a:ext uri="{FF2B5EF4-FFF2-40B4-BE49-F238E27FC236}">
                <a16:creationId xmlns:a16="http://schemas.microsoft.com/office/drawing/2014/main" id="{A723ECDE-CA40-4096-9505-68D75F997820}"/>
              </a:ext>
            </a:extLst>
          </p:cNvPr>
          <p:cNvSpPr/>
          <p:nvPr/>
        </p:nvSpPr>
        <p:spPr>
          <a:xfrm>
            <a:off x="0" y="6123204"/>
            <a:ext cx="9062720" cy="734796"/>
          </a:xfrm>
          <a:prstGeom prst="rect">
            <a:avLst/>
          </a:prstGeom>
          <a:solidFill>
            <a:schemeClr val="bg2">
              <a:lumMod val="8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a:ln>
                  <a:noFill/>
                </a:ln>
                <a:solidFill>
                  <a:srgbClr val="004282">
                    <a:lumMod val="50000"/>
                  </a:srgbClr>
                </a:solidFill>
                <a:effectLst/>
                <a:uLnTx/>
                <a:uFillTx/>
                <a:latin typeface="Franklin Gothic Medium"/>
                <a:ea typeface="+mn-ea"/>
                <a:cs typeface="+mn-cs"/>
              </a:rPr>
              <a:t>Cumulative percent change measures the percent difference in appropriations, applications, or applicants for the year in question as compared to the number in FY 2010.</a:t>
            </a:r>
            <a:r>
              <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rPr>
              <a:t> </a:t>
            </a:r>
            <a:endParaRPr lang="en-US" sz="1000" dirty="0">
              <a:solidFill>
                <a:srgbClr val="004282">
                  <a:lumMod val="50000"/>
                </a:srgbClr>
              </a:solidFill>
              <a:latin typeface="Franklin Gothic Medium"/>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rPr>
              <a:t>Source:</a:t>
            </a:r>
            <a:r>
              <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hlinkClick r:id="rId4"/>
              </a:rPr>
              <a:t> NIH Data Book</a:t>
            </a:r>
            <a:endPar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cxnSp>
        <p:nvCxnSpPr>
          <p:cNvPr id="10" name="Straight Connector 9">
            <a:extLst>
              <a:ext uri="{FF2B5EF4-FFF2-40B4-BE49-F238E27FC236}">
                <a16:creationId xmlns:a16="http://schemas.microsoft.com/office/drawing/2014/main" id="{92B686D3-E8F6-4DD3-9B71-17B7BD3FC8B4}"/>
              </a:ext>
            </a:extLst>
          </p:cNvPr>
          <p:cNvCxnSpPr/>
          <p:nvPr/>
        </p:nvCxnSpPr>
        <p:spPr>
          <a:xfrm>
            <a:off x="1110579" y="1375468"/>
            <a:ext cx="27432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AA0F9CA-9BA7-4EDF-9713-6C41318E050B}"/>
              </a:ext>
            </a:extLst>
          </p:cNvPr>
          <p:cNvCxnSpPr/>
          <p:nvPr/>
        </p:nvCxnSpPr>
        <p:spPr>
          <a:xfrm>
            <a:off x="1110579" y="827513"/>
            <a:ext cx="27432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6B5AE252-8BC5-42D4-856D-74327D43A8F0}"/>
              </a:ext>
            </a:extLst>
          </p:cNvPr>
          <p:cNvSpPr txBox="1"/>
          <p:nvPr/>
        </p:nvSpPr>
        <p:spPr>
          <a:xfrm>
            <a:off x="1397742" y="636804"/>
            <a:ext cx="3133618" cy="1754326"/>
          </a:xfrm>
          <a:prstGeom prst="rect">
            <a:avLst/>
          </a:prstGeom>
          <a:noFill/>
        </p:spPr>
        <p:txBody>
          <a:bodyPr wrap="square" rtlCol="0">
            <a:spAutoFit/>
          </a:bodyPr>
          <a:lstStyle/>
          <a:p>
            <a:r>
              <a:rPr lang="en-US" dirty="0"/>
              <a:t>Applications</a:t>
            </a:r>
          </a:p>
          <a:p>
            <a:endParaRPr lang="en-US" dirty="0"/>
          </a:p>
          <a:p>
            <a:r>
              <a:rPr lang="en-US" dirty="0"/>
              <a:t>Applicants</a:t>
            </a:r>
          </a:p>
          <a:p>
            <a:endParaRPr lang="en-US" dirty="0"/>
          </a:p>
          <a:p>
            <a:r>
              <a:rPr lang="en-US" dirty="0"/>
              <a:t>Inflation-Adjusted NIH Appropriations</a:t>
            </a:r>
          </a:p>
        </p:txBody>
      </p:sp>
      <p:cxnSp>
        <p:nvCxnSpPr>
          <p:cNvPr id="14" name="Straight Connector 13">
            <a:extLst>
              <a:ext uri="{FF2B5EF4-FFF2-40B4-BE49-F238E27FC236}">
                <a16:creationId xmlns:a16="http://schemas.microsoft.com/office/drawing/2014/main" id="{E4D9D744-6949-4277-8004-312780620437}"/>
              </a:ext>
            </a:extLst>
          </p:cNvPr>
          <p:cNvCxnSpPr/>
          <p:nvPr/>
        </p:nvCxnSpPr>
        <p:spPr>
          <a:xfrm>
            <a:off x="1110579" y="2096828"/>
            <a:ext cx="27432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3880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a:extLst>
              <a:ext uri="{FF2B5EF4-FFF2-40B4-BE49-F238E27FC236}">
                <a16:creationId xmlns:a16="http://schemas.microsoft.com/office/drawing/2014/main" id="{A4F3EA0F-B296-45EF-A198-821AF1BA0745}"/>
              </a:ext>
            </a:extLst>
          </p:cNvPr>
          <p:cNvGraphicFramePr>
            <a:graphicFrameLocks/>
          </p:cNvGraphicFramePr>
          <p:nvPr>
            <p:extLst>
              <p:ext uri="{D42A27DB-BD31-4B8C-83A1-F6EECF244321}">
                <p14:modId xmlns:p14="http://schemas.microsoft.com/office/powerpoint/2010/main" val="3241017920"/>
              </p:ext>
            </p:extLst>
          </p:nvPr>
        </p:nvGraphicFramePr>
        <p:xfrm>
          <a:off x="-16031" y="628132"/>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21" name="Rectangle 20">
            <a:extLst>
              <a:ext uri="{FF2B5EF4-FFF2-40B4-BE49-F238E27FC236}">
                <a16:creationId xmlns:a16="http://schemas.microsoft.com/office/drawing/2014/main" id="{8B081337-D91C-4A42-A64C-79D71D254E44}"/>
              </a:ext>
            </a:extLst>
          </p:cNvPr>
          <p:cNvSpPr/>
          <p:nvPr/>
        </p:nvSpPr>
        <p:spPr>
          <a:xfrm>
            <a:off x="9062720" y="646330"/>
            <a:ext cx="3129280" cy="6211670"/>
          </a:xfrm>
          <a:prstGeom prst="rect">
            <a:avLst/>
          </a:prstGeom>
          <a:solidFill>
            <a:schemeClr val="accent1">
              <a:lumMod val="20000"/>
              <a:lumOff val="80000"/>
            </a:schemeClr>
          </a:solidFill>
          <a:ln>
            <a:solidFill>
              <a:schemeClr val="accent1">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marL="285750" indent="-285750">
              <a:buFont typeface="Arial" panose="020B0604020202020204" pitchFamily="34" charset="0"/>
              <a:buChar char="•"/>
            </a:pPr>
            <a:r>
              <a:rPr lang="en-US" sz="1600" dirty="0">
                <a:solidFill>
                  <a:schemeClr val="tx1">
                    <a:lumMod val="50000"/>
                  </a:schemeClr>
                </a:solidFill>
              </a:rPr>
              <a:t>The FY 2020 NIH budget is $41.6 billion ($2.3 billion increase)</a:t>
            </a:r>
          </a:p>
          <a:p>
            <a:pPr marL="742950" lvl="1" indent="-285750">
              <a:buFont typeface="Arial" panose="020B0604020202020204" pitchFamily="34" charset="0"/>
              <a:buChar char="•"/>
            </a:pPr>
            <a:r>
              <a:rPr lang="en-US" sz="1400" dirty="0">
                <a:solidFill>
                  <a:schemeClr val="tx1">
                    <a:lumMod val="50000"/>
                  </a:schemeClr>
                </a:solidFill>
              </a:rPr>
              <a:t>5.9% increase</a:t>
            </a:r>
          </a:p>
          <a:p>
            <a:pPr marL="742950" lvl="1" indent="-285750">
              <a:buFont typeface="Arial" panose="020B0604020202020204" pitchFamily="34" charset="0"/>
              <a:buChar char="•"/>
            </a:pPr>
            <a:r>
              <a:rPr lang="en-US" sz="1400" dirty="0">
                <a:solidFill>
                  <a:schemeClr val="tx1">
                    <a:lumMod val="50000"/>
                  </a:schemeClr>
                </a:solidFill>
              </a:rPr>
              <a:t>3.3% inflation-adjusted increase</a:t>
            </a:r>
            <a:endParaRPr lang="en-US" sz="1600" dirty="0">
              <a:solidFill>
                <a:schemeClr val="tx1">
                  <a:lumMod val="50000"/>
                </a:schemeClr>
              </a:solidFill>
            </a:endParaRPr>
          </a:p>
          <a:p>
            <a:pPr marL="285750" indent="-285750">
              <a:buFont typeface="Arial" panose="020B0604020202020204" pitchFamily="34" charset="0"/>
              <a:buChar char="•"/>
            </a:pPr>
            <a:r>
              <a:rPr lang="en-US" sz="1600" dirty="0">
                <a:solidFill>
                  <a:schemeClr val="tx1">
                    <a:lumMod val="50000"/>
                  </a:schemeClr>
                </a:solidFill>
              </a:rPr>
              <a:t>President’s FY 2021 Budget Request: $38.7 billion, an effective </a:t>
            </a:r>
            <a:r>
              <a:rPr lang="en-US" sz="1600" dirty="0">
                <a:solidFill>
                  <a:srgbClr val="C00000"/>
                </a:solidFill>
              </a:rPr>
              <a:t>cut of 9.2%</a:t>
            </a:r>
            <a:r>
              <a:rPr lang="en-US" sz="1600" dirty="0">
                <a:solidFill>
                  <a:schemeClr val="tx1">
                    <a:lumMod val="50000"/>
                  </a:schemeClr>
                </a:solidFill>
              </a:rPr>
              <a:t> after adjusting for inflation</a:t>
            </a:r>
          </a:p>
          <a:p>
            <a:pPr marL="285750" indent="-285750">
              <a:buFont typeface="Arial" panose="020B0604020202020204" pitchFamily="34" charset="0"/>
              <a:buChar char="•"/>
            </a:pPr>
            <a:r>
              <a:rPr lang="en-US" sz="1600" dirty="0">
                <a:solidFill>
                  <a:schemeClr val="tx1">
                    <a:lumMod val="50000"/>
                  </a:schemeClr>
                </a:solidFill>
              </a:rPr>
              <a:t>FASEB’s FY 2021 Recommendation: At least $44.7 billion</a:t>
            </a:r>
          </a:p>
          <a:p>
            <a:pPr marL="742950" lvl="1" indent="-285750">
              <a:buFont typeface="Arial" panose="020B0604020202020204" pitchFamily="34" charset="0"/>
              <a:buChar char="•"/>
            </a:pPr>
            <a:r>
              <a:rPr lang="en-US" sz="1400" dirty="0">
                <a:solidFill>
                  <a:schemeClr val="tx1">
                    <a:lumMod val="50000"/>
                  </a:schemeClr>
                </a:solidFill>
              </a:rPr>
              <a:t>7.4% increase</a:t>
            </a:r>
          </a:p>
          <a:p>
            <a:pPr marL="742950" lvl="1" indent="-285750">
              <a:buFont typeface="Arial" panose="020B0604020202020204" pitchFamily="34" charset="0"/>
              <a:buChar char="•"/>
            </a:pPr>
            <a:r>
              <a:rPr lang="en-US" sz="1400" dirty="0">
                <a:solidFill>
                  <a:schemeClr val="tx1">
                    <a:lumMod val="50000"/>
                  </a:schemeClr>
                </a:solidFill>
              </a:rPr>
              <a:t>4.8% inflation-adjusted increase</a:t>
            </a:r>
            <a:endParaRPr lang="en-US" sz="1600" dirty="0">
              <a:solidFill>
                <a:schemeClr val="tx1">
                  <a:lumMod val="50000"/>
                </a:schemeClr>
              </a:solidFill>
            </a:endParaRPr>
          </a:p>
        </p:txBody>
      </p:sp>
      <p:sp>
        <p:nvSpPr>
          <p:cNvPr id="3" name="TextBox 2">
            <a:extLst>
              <a:ext uri="{FF2B5EF4-FFF2-40B4-BE49-F238E27FC236}">
                <a16:creationId xmlns:a16="http://schemas.microsoft.com/office/drawing/2014/main" id="{DF22E5A9-A698-4C78-9F4A-660F76F11CE7}"/>
              </a:ext>
            </a:extLst>
          </p:cNvPr>
          <p:cNvSpPr txBox="1"/>
          <p:nvPr/>
        </p:nvSpPr>
        <p:spPr>
          <a:xfrm flipH="1">
            <a:off x="0" y="0"/>
            <a:ext cx="12192000" cy="646331"/>
          </a:xfrm>
          <a:prstGeom prst="rect">
            <a:avLst/>
          </a:prstGeom>
          <a:noFill/>
          <a:ln>
            <a:noFill/>
          </a:ln>
        </p:spPr>
        <p:txBody>
          <a:bodyPr wrap="square" rtlCol="0">
            <a:spAutoFit/>
          </a:bodyPr>
          <a:lstStyle/>
          <a:p>
            <a:pPr algn="ctr"/>
            <a:r>
              <a:rPr lang="en-US" sz="3600" dirty="0"/>
              <a:t>NIH Appropriations: </a:t>
            </a:r>
            <a:r>
              <a:rPr lang="en-US" sz="3600" dirty="0">
                <a:solidFill>
                  <a:schemeClr val="accent2"/>
                </a:solidFill>
              </a:rPr>
              <a:t>2010 – Present</a:t>
            </a:r>
          </a:p>
        </p:txBody>
      </p:sp>
      <p:sp>
        <p:nvSpPr>
          <p:cNvPr id="10" name="TextBox 9">
            <a:extLst>
              <a:ext uri="{FF2B5EF4-FFF2-40B4-BE49-F238E27FC236}">
                <a16:creationId xmlns:a16="http://schemas.microsoft.com/office/drawing/2014/main" id="{21A6D4F2-6187-4E98-8828-B1E136384787}"/>
              </a:ext>
            </a:extLst>
          </p:cNvPr>
          <p:cNvSpPr txBox="1"/>
          <p:nvPr/>
        </p:nvSpPr>
        <p:spPr>
          <a:xfrm>
            <a:off x="6096000" y="1089200"/>
            <a:ext cx="1635760" cy="307777"/>
          </a:xfrm>
          <a:prstGeom prst="rect">
            <a:avLst/>
          </a:prstGeom>
          <a:noFill/>
        </p:spPr>
        <p:txBody>
          <a:bodyPr wrap="square" rtlCol="0">
            <a:spAutoFit/>
          </a:bodyPr>
          <a:lstStyle/>
          <a:p>
            <a:r>
              <a:rPr lang="en-US" sz="1400" dirty="0">
                <a:solidFill>
                  <a:schemeClr val="accent2"/>
                </a:solidFill>
              </a:rPr>
              <a:t>FASEB Rec. $44.7</a:t>
            </a:r>
          </a:p>
        </p:txBody>
      </p:sp>
      <p:sp>
        <p:nvSpPr>
          <p:cNvPr id="12" name="TextBox 11">
            <a:extLst>
              <a:ext uri="{FF2B5EF4-FFF2-40B4-BE49-F238E27FC236}">
                <a16:creationId xmlns:a16="http://schemas.microsoft.com/office/drawing/2014/main" id="{1E8A35FE-71BC-4C09-8235-2B81D4F191F0}"/>
              </a:ext>
            </a:extLst>
          </p:cNvPr>
          <p:cNvSpPr txBox="1"/>
          <p:nvPr/>
        </p:nvSpPr>
        <p:spPr>
          <a:xfrm>
            <a:off x="6756400" y="3381791"/>
            <a:ext cx="1635760" cy="307777"/>
          </a:xfrm>
          <a:prstGeom prst="rect">
            <a:avLst/>
          </a:prstGeom>
          <a:noFill/>
        </p:spPr>
        <p:txBody>
          <a:bodyPr wrap="square" rtlCol="0">
            <a:spAutoFit/>
          </a:bodyPr>
          <a:lstStyle/>
          <a:p>
            <a:r>
              <a:rPr lang="en-US" sz="1400" dirty="0">
                <a:solidFill>
                  <a:schemeClr val="accent2"/>
                </a:solidFill>
              </a:rPr>
              <a:t>FASEB Rec. $21.0</a:t>
            </a:r>
          </a:p>
        </p:txBody>
      </p:sp>
      <p:sp>
        <p:nvSpPr>
          <p:cNvPr id="13" name="TextBox 12">
            <a:extLst>
              <a:ext uri="{FF2B5EF4-FFF2-40B4-BE49-F238E27FC236}">
                <a16:creationId xmlns:a16="http://schemas.microsoft.com/office/drawing/2014/main" id="{7A534E3F-15C1-4A63-B117-916A1E6C1E52}"/>
              </a:ext>
            </a:extLst>
          </p:cNvPr>
          <p:cNvSpPr txBox="1"/>
          <p:nvPr/>
        </p:nvSpPr>
        <p:spPr>
          <a:xfrm>
            <a:off x="7731760" y="1553391"/>
            <a:ext cx="1367311" cy="738664"/>
          </a:xfrm>
          <a:prstGeom prst="rect">
            <a:avLst/>
          </a:prstGeom>
          <a:noFill/>
        </p:spPr>
        <p:txBody>
          <a:bodyPr wrap="square" rtlCol="0">
            <a:spAutoFit/>
          </a:bodyPr>
          <a:lstStyle/>
          <a:p>
            <a:r>
              <a:rPr lang="en-US" sz="1400" dirty="0">
                <a:solidFill>
                  <a:srgbClr val="C00000"/>
                </a:solidFill>
              </a:rPr>
              <a:t>President’s Budget Request $38.7</a:t>
            </a:r>
          </a:p>
        </p:txBody>
      </p:sp>
      <p:sp>
        <p:nvSpPr>
          <p:cNvPr id="15" name="TextBox 14">
            <a:extLst>
              <a:ext uri="{FF2B5EF4-FFF2-40B4-BE49-F238E27FC236}">
                <a16:creationId xmlns:a16="http://schemas.microsoft.com/office/drawing/2014/main" id="{F4F3882D-44BE-4078-AE52-695732291A9F}"/>
              </a:ext>
            </a:extLst>
          </p:cNvPr>
          <p:cNvSpPr txBox="1"/>
          <p:nvPr/>
        </p:nvSpPr>
        <p:spPr>
          <a:xfrm>
            <a:off x="7426960" y="3974089"/>
            <a:ext cx="1635760" cy="523220"/>
          </a:xfrm>
          <a:prstGeom prst="rect">
            <a:avLst/>
          </a:prstGeom>
          <a:noFill/>
        </p:spPr>
        <p:txBody>
          <a:bodyPr wrap="square" rtlCol="0">
            <a:spAutoFit/>
          </a:bodyPr>
          <a:lstStyle/>
          <a:p>
            <a:r>
              <a:rPr lang="en-US" sz="1400" dirty="0">
                <a:solidFill>
                  <a:srgbClr val="C00000"/>
                </a:solidFill>
              </a:rPr>
              <a:t>President’s Budget Request $18.1</a:t>
            </a:r>
          </a:p>
        </p:txBody>
      </p:sp>
      <p:pic>
        <p:nvPicPr>
          <p:cNvPr id="17" name="Picture 16" descr="A picture containing logo&#10;&#10;Description automatically generated">
            <a:extLst>
              <a:ext uri="{FF2B5EF4-FFF2-40B4-BE49-F238E27FC236}">
                <a16:creationId xmlns:a16="http://schemas.microsoft.com/office/drawing/2014/main" id="{24858754-9816-47A2-B3C8-5CCF6C924D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4671" y="5943600"/>
            <a:ext cx="2345378" cy="914400"/>
          </a:xfrm>
          <a:prstGeom prst="rect">
            <a:avLst/>
          </a:prstGeom>
        </p:spPr>
      </p:pic>
      <p:sp>
        <p:nvSpPr>
          <p:cNvPr id="22" name="Rectangle 21">
            <a:extLst>
              <a:ext uri="{FF2B5EF4-FFF2-40B4-BE49-F238E27FC236}">
                <a16:creationId xmlns:a16="http://schemas.microsoft.com/office/drawing/2014/main" id="{2CD210CA-9425-4F46-B94E-973ED64575CA}"/>
              </a:ext>
            </a:extLst>
          </p:cNvPr>
          <p:cNvSpPr/>
          <p:nvPr/>
        </p:nvSpPr>
        <p:spPr>
          <a:xfrm>
            <a:off x="0" y="6123204"/>
            <a:ext cx="9062720" cy="734796"/>
          </a:xfrm>
          <a:prstGeom prst="rect">
            <a:avLst/>
          </a:prstGeom>
          <a:solidFill>
            <a:schemeClr val="bg2">
              <a:lumMod val="8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000" i="1" dirty="0">
                <a:solidFill>
                  <a:schemeClr val="tx1">
                    <a:lumMod val="50000"/>
                  </a:schemeClr>
                </a:solidFill>
              </a:rPr>
              <a:t>Appropriations data track total programmatic level funding, including Superfund activities and PHS evaluation funds. Inflation-adjusted (constant) dollars were calculated using the Biomedical Research and Development Price Index (BRDPI).</a:t>
            </a:r>
          </a:p>
          <a:p>
            <a:endParaRPr lang="en-US" sz="1000" i="1" dirty="0">
              <a:solidFill>
                <a:schemeClr val="tx1">
                  <a:lumMod val="50000"/>
                </a:schemeClr>
              </a:solidFill>
            </a:endParaRPr>
          </a:p>
          <a:p>
            <a:r>
              <a:rPr lang="en-US" sz="1000" dirty="0">
                <a:solidFill>
                  <a:schemeClr val="tx1">
                    <a:lumMod val="50000"/>
                  </a:schemeClr>
                </a:solidFill>
              </a:rPr>
              <a:t>Sources: NIH Office of Budget, </a:t>
            </a:r>
            <a:r>
              <a:rPr lang="en-US" sz="1000" dirty="0">
                <a:solidFill>
                  <a:schemeClr val="tx1">
                    <a:lumMod val="50000"/>
                  </a:schemeClr>
                </a:solidFill>
                <a:hlinkClick r:id="rId4"/>
              </a:rPr>
              <a:t>Appropriations History</a:t>
            </a:r>
            <a:r>
              <a:rPr lang="en-US" sz="1000" dirty="0">
                <a:solidFill>
                  <a:schemeClr val="tx1">
                    <a:lumMod val="50000"/>
                  </a:schemeClr>
                </a:solidFill>
              </a:rPr>
              <a:t>, </a:t>
            </a:r>
            <a:r>
              <a:rPr lang="en-US" sz="1000" dirty="0">
                <a:solidFill>
                  <a:schemeClr val="tx1">
                    <a:lumMod val="50000"/>
                  </a:schemeClr>
                </a:solidFill>
                <a:hlinkClick r:id="rId5"/>
              </a:rPr>
              <a:t>Price Indexes</a:t>
            </a:r>
            <a:r>
              <a:rPr lang="en-US" sz="1000" dirty="0">
                <a:solidFill>
                  <a:schemeClr val="tx1">
                    <a:lumMod val="50000"/>
                  </a:schemeClr>
                </a:solidFill>
              </a:rPr>
              <a:t>, and </a:t>
            </a:r>
            <a:r>
              <a:rPr lang="en-US" sz="1000" dirty="0">
                <a:solidFill>
                  <a:schemeClr val="tx1">
                    <a:lumMod val="50000"/>
                  </a:schemeClr>
                </a:solidFill>
                <a:hlinkClick r:id="rId6"/>
              </a:rPr>
              <a:t>Budget Request</a:t>
            </a:r>
            <a:r>
              <a:rPr lang="en-US" sz="1000" dirty="0">
                <a:solidFill>
                  <a:schemeClr val="tx1">
                    <a:lumMod val="50000"/>
                  </a:schemeClr>
                </a:solidFill>
              </a:rPr>
              <a:t>; FASEB </a:t>
            </a:r>
            <a:r>
              <a:rPr lang="en-US" sz="1000" dirty="0">
                <a:solidFill>
                  <a:schemeClr val="tx1">
                    <a:lumMod val="50000"/>
                  </a:schemeClr>
                </a:solidFill>
                <a:hlinkClick r:id="rId7"/>
              </a:rPr>
              <a:t>Annual Federal Funding Recommendations</a:t>
            </a:r>
            <a:endParaRPr lang="en-US" sz="1000" dirty="0">
              <a:solidFill>
                <a:schemeClr val="tx1">
                  <a:lumMod val="50000"/>
                </a:schemeClr>
              </a:solidFill>
            </a:endParaRPr>
          </a:p>
        </p:txBody>
      </p:sp>
      <p:sp>
        <p:nvSpPr>
          <p:cNvPr id="6" name="TextBox 5">
            <a:extLst>
              <a:ext uri="{FF2B5EF4-FFF2-40B4-BE49-F238E27FC236}">
                <a16:creationId xmlns:a16="http://schemas.microsoft.com/office/drawing/2014/main" id="{3B6F5B3C-D0C2-4874-90FE-984165ADD40E}"/>
              </a:ext>
            </a:extLst>
          </p:cNvPr>
          <p:cNvSpPr txBox="1"/>
          <p:nvPr/>
        </p:nvSpPr>
        <p:spPr>
          <a:xfrm>
            <a:off x="1017905" y="1949060"/>
            <a:ext cx="965200" cy="646331"/>
          </a:xfrm>
          <a:prstGeom prst="rect">
            <a:avLst/>
          </a:prstGeom>
          <a:solidFill>
            <a:schemeClr val="bg1">
              <a:alpha val="75000"/>
            </a:schemeClr>
          </a:solidFill>
        </p:spPr>
        <p:txBody>
          <a:bodyPr wrap="square" rtlCol="0">
            <a:spAutoFit/>
          </a:bodyPr>
          <a:lstStyle/>
          <a:p>
            <a:pPr algn="ctr"/>
            <a:r>
              <a:rPr lang="en-US" dirty="0"/>
              <a:t>Actual </a:t>
            </a:r>
          </a:p>
          <a:p>
            <a:pPr algn="ctr"/>
            <a:r>
              <a:rPr lang="en-US" dirty="0"/>
              <a:t>Dollars</a:t>
            </a:r>
          </a:p>
        </p:txBody>
      </p:sp>
      <p:sp>
        <p:nvSpPr>
          <p:cNvPr id="7" name="TextBox 6">
            <a:extLst>
              <a:ext uri="{FF2B5EF4-FFF2-40B4-BE49-F238E27FC236}">
                <a16:creationId xmlns:a16="http://schemas.microsoft.com/office/drawing/2014/main" id="{EE1FAF22-359F-444A-A50F-DBFCF6E48EE8}"/>
              </a:ext>
            </a:extLst>
          </p:cNvPr>
          <p:cNvSpPr txBox="1"/>
          <p:nvPr/>
        </p:nvSpPr>
        <p:spPr>
          <a:xfrm>
            <a:off x="1017905" y="4174143"/>
            <a:ext cx="2083118" cy="646331"/>
          </a:xfrm>
          <a:prstGeom prst="rect">
            <a:avLst/>
          </a:prstGeom>
          <a:solidFill>
            <a:schemeClr val="bg1">
              <a:alpha val="75000"/>
            </a:schemeClr>
          </a:solidFill>
        </p:spPr>
        <p:txBody>
          <a:bodyPr wrap="square" rtlCol="0">
            <a:spAutoFit/>
          </a:bodyPr>
          <a:lstStyle/>
          <a:p>
            <a:pPr algn="ctr"/>
            <a:r>
              <a:rPr lang="en-US" dirty="0">
                <a:solidFill>
                  <a:schemeClr val="accent1"/>
                </a:solidFill>
              </a:rPr>
              <a:t>Inflation-Adjusted Dollars (1995)</a:t>
            </a:r>
          </a:p>
        </p:txBody>
      </p:sp>
      <p:sp>
        <p:nvSpPr>
          <p:cNvPr id="4" name="TextBox 3">
            <a:extLst>
              <a:ext uri="{FF2B5EF4-FFF2-40B4-BE49-F238E27FC236}">
                <a16:creationId xmlns:a16="http://schemas.microsoft.com/office/drawing/2014/main" id="{1BB1522E-3B46-43B9-81E3-8C808E4D7234}"/>
              </a:ext>
            </a:extLst>
          </p:cNvPr>
          <p:cNvSpPr txBox="1"/>
          <p:nvPr/>
        </p:nvSpPr>
        <p:spPr>
          <a:xfrm>
            <a:off x="1287067" y="3027997"/>
            <a:ext cx="2083118" cy="646331"/>
          </a:xfrm>
          <a:prstGeom prst="rect">
            <a:avLst/>
          </a:prstGeom>
          <a:solidFill>
            <a:schemeClr val="bg1">
              <a:alpha val="75000"/>
            </a:schemeClr>
          </a:solidFill>
        </p:spPr>
        <p:txBody>
          <a:bodyPr wrap="square" rtlCol="0">
            <a:spAutoFit/>
          </a:bodyPr>
          <a:lstStyle/>
          <a:p>
            <a:pPr algn="ctr"/>
            <a:r>
              <a:rPr lang="en-US" dirty="0">
                <a:solidFill>
                  <a:schemeClr val="accent1">
                    <a:lumMod val="75000"/>
                  </a:schemeClr>
                </a:solidFill>
              </a:rPr>
              <a:t>Inflation-Adjusted Dollars (2010)</a:t>
            </a:r>
          </a:p>
        </p:txBody>
      </p:sp>
      <p:sp>
        <p:nvSpPr>
          <p:cNvPr id="5" name="TextBox 4">
            <a:extLst>
              <a:ext uri="{FF2B5EF4-FFF2-40B4-BE49-F238E27FC236}">
                <a16:creationId xmlns:a16="http://schemas.microsoft.com/office/drawing/2014/main" id="{C6208D48-022A-4306-9DA1-B118477412C3}"/>
              </a:ext>
            </a:extLst>
          </p:cNvPr>
          <p:cNvSpPr txBox="1"/>
          <p:nvPr/>
        </p:nvSpPr>
        <p:spPr>
          <a:xfrm>
            <a:off x="7708504" y="2501100"/>
            <a:ext cx="1367311" cy="738664"/>
          </a:xfrm>
          <a:prstGeom prst="rect">
            <a:avLst/>
          </a:prstGeom>
          <a:noFill/>
        </p:spPr>
        <p:txBody>
          <a:bodyPr wrap="square" rtlCol="0">
            <a:spAutoFit/>
          </a:bodyPr>
          <a:lstStyle/>
          <a:p>
            <a:r>
              <a:rPr lang="en-US" sz="1400" dirty="0">
                <a:solidFill>
                  <a:srgbClr val="C00000"/>
                </a:solidFill>
              </a:rPr>
              <a:t>President’s Budget Request $30.4</a:t>
            </a:r>
          </a:p>
        </p:txBody>
      </p:sp>
      <p:sp>
        <p:nvSpPr>
          <p:cNvPr id="8" name="TextBox 7">
            <a:extLst>
              <a:ext uri="{FF2B5EF4-FFF2-40B4-BE49-F238E27FC236}">
                <a16:creationId xmlns:a16="http://schemas.microsoft.com/office/drawing/2014/main" id="{3DD6E493-2CC4-42F1-99EB-F3DCE3F7202C}"/>
              </a:ext>
            </a:extLst>
          </p:cNvPr>
          <p:cNvSpPr txBox="1"/>
          <p:nvPr/>
        </p:nvSpPr>
        <p:spPr>
          <a:xfrm>
            <a:off x="6197600" y="1993887"/>
            <a:ext cx="1635760" cy="307777"/>
          </a:xfrm>
          <a:prstGeom prst="rect">
            <a:avLst/>
          </a:prstGeom>
          <a:noFill/>
        </p:spPr>
        <p:txBody>
          <a:bodyPr wrap="square" rtlCol="0">
            <a:spAutoFit/>
          </a:bodyPr>
          <a:lstStyle/>
          <a:p>
            <a:r>
              <a:rPr lang="en-US" sz="1400" dirty="0">
                <a:solidFill>
                  <a:schemeClr val="accent2"/>
                </a:solidFill>
              </a:rPr>
              <a:t>FASEB Rec. $35.1</a:t>
            </a:r>
          </a:p>
        </p:txBody>
      </p:sp>
    </p:spTree>
    <p:extLst>
      <p:ext uri="{BB962C8B-B14F-4D97-AF65-F5344CB8AC3E}">
        <p14:creationId xmlns:p14="http://schemas.microsoft.com/office/powerpoint/2010/main" val="579092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60C8758A-6A7C-4243-AE98-F5EF2BE34024}"/>
              </a:ext>
            </a:extLst>
          </p:cNvPr>
          <p:cNvGraphicFramePr>
            <a:graphicFrameLocks/>
          </p:cNvGraphicFramePr>
          <p:nvPr>
            <p:extLst>
              <p:ext uri="{D42A27DB-BD31-4B8C-83A1-F6EECF244321}">
                <p14:modId xmlns:p14="http://schemas.microsoft.com/office/powerpoint/2010/main" val="3708310681"/>
              </p:ext>
            </p:extLst>
          </p:nvPr>
        </p:nvGraphicFramePr>
        <p:xfrm>
          <a:off x="0" y="646331"/>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ED623DE3-56AC-428B-AAF1-FB924D70118F}"/>
              </a:ext>
            </a:extLst>
          </p:cNvPr>
          <p:cNvSpPr txBox="1"/>
          <p:nvPr/>
        </p:nvSpPr>
        <p:spPr>
          <a:xfrm flipH="1">
            <a:off x="0" y="0"/>
            <a:ext cx="12192000" cy="646331"/>
          </a:xfrm>
          <a:prstGeom prst="rect">
            <a:avLst/>
          </a:prstGeom>
          <a:noFill/>
        </p:spPr>
        <p:txBody>
          <a:bodyPr wrap="square" rtlCol="0">
            <a:spAutoFit/>
          </a:bodyPr>
          <a:lstStyle/>
          <a:p>
            <a:pPr algn="ctr"/>
            <a:r>
              <a:rPr lang="en-US" sz="3600" dirty="0"/>
              <a:t>NIH Appropriations: </a:t>
            </a:r>
            <a:r>
              <a:rPr lang="en-US" sz="3600" dirty="0">
                <a:solidFill>
                  <a:schemeClr val="accent2"/>
                </a:solidFill>
              </a:rPr>
              <a:t>Budget Increases</a:t>
            </a:r>
          </a:p>
        </p:txBody>
      </p:sp>
      <p:sp>
        <p:nvSpPr>
          <p:cNvPr id="8" name="Rectangle 7">
            <a:extLst>
              <a:ext uri="{FF2B5EF4-FFF2-40B4-BE49-F238E27FC236}">
                <a16:creationId xmlns:a16="http://schemas.microsoft.com/office/drawing/2014/main" id="{4B1D5D41-5E4F-4EE0-9074-81E88AFFCD1A}"/>
              </a:ext>
            </a:extLst>
          </p:cNvPr>
          <p:cNvSpPr/>
          <p:nvPr/>
        </p:nvSpPr>
        <p:spPr>
          <a:xfrm>
            <a:off x="9062720" y="646330"/>
            <a:ext cx="3129280" cy="6211670"/>
          </a:xfrm>
          <a:prstGeom prst="rect">
            <a:avLst/>
          </a:prstGeom>
          <a:solidFill>
            <a:schemeClr val="accent1">
              <a:lumMod val="20000"/>
              <a:lumOff val="80000"/>
            </a:schemeClr>
          </a:solidFill>
          <a:ln>
            <a:solidFill>
              <a:schemeClr val="accent1">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t"/>
          <a:lstStyle/>
          <a:p>
            <a:r>
              <a:rPr lang="en-US" sz="1600" dirty="0">
                <a:solidFill>
                  <a:schemeClr val="tx1">
                    <a:lumMod val="50000"/>
                  </a:schemeClr>
                </a:solidFill>
              </a:rPr>
              <a:t>Increases in NIH appropriations have helped maintain and grow research capacity by:</a:t>
            </a:r>
          </a:p>
          <a:p>
            <a:pPr marL="285750" indent="-285750">
              <a:buFont typeface="Arial" panose="020B0604020202020204" pitchFamily="34" charset="0"/>
              <a:buChar char="•"/>
            </a:pPr>
            <a:r>
              <a:rPr lang="en-US" sz="1600" dirty="0">
                <a:solidFill>
                  <a:schemeClr val="tx1">
                    <a:lumMod val="50000"/>
                  </a:schemeClr>
                </a:solidFill>
              </a:rPr>
              <a:t>Offsetting inflation: ~$1 billion is needed annually to replace inflationary losses (assuming rates of 2-3%)</a:t>
            </a:r>
          </a:p>
          <a:p>
            <a:pPr marL="285750" indent="-285750">
              <a:buFont typeface="Arial" panose="020B0604020202020204" pitchFamily="34" charset="0"/>
              <a:buChar char="•"/>
            </a:pPr>
            <a:r>
              <a:rPr lang="en-US" sz="1600" dirty="0">
                <a:solidFill>
                  <a:schemeClr val="tx1">
                    <a:lumMod val="50000"/>
                  </a:schemeClr>
                </a:solidFill>
              </a:rPr>
              <a:t>Increasing research funding</a:t>
            </a:r>
          </a:p>
          <a:p>
            <a:pPr marL="742950" lvl="1" indent="-285750">
              <a:buFont typeface="Arial" panose="020B0604020202020204" pitchFamily="34" charset="0"/>
              <a:buChar char="•"/>
            </a:pPr>
            <a:r>
              <a:rPr lang="en-US" sz="1600" dirty="0">
                <a:solidFill>
                  <a:schemeClr val="tx1">
                    <a:lumMod val="50000"/>
                  </a:schemeClr>
                </a:solidFill>
              </a:rPr>
              <a:t>Research Project Grants</a:t>
            </a:r>
          </a:p>
          <a:p>
            <a:pPr marL="1200150" lvl="2" indent="-285750">
              <a:buFont typeface="Arial" panose="020B0604020202020204" pitchFamily="34" charset="0"/>
              <a:buChar char="•"/>
            </a:pPr>
            <a:r>
              <a:rPr lang="en-US" sz="1400" dirty="0">
                <a:solidFill>
                  <a:schemeClr val="tx1">
                    <a:lumMod val="50000"/>
                  </a:schemeClr>
                </a:solidFill>
              </a:rPr>
              <a:t>1780 more in FY 2019</a:t>
            </a:r>
          </a:p>
          <a:p>
            <a:pPr marL="1200150" lvl="2" indent="-285750">
              <a:buFont typeface="Arial" panose="020B0604020202020204" pitchFamily="34" charset="0"/>
              <a:buChar char="•"/>
            </a:pPr>
            <a:r>
              <a:rPr lang="en-US" sz="1400" dirty="0">
                <a:solidFill>
                  <a:schemeClr val="tx1">
                    <a:lumMod val="50000"/>
                  </a:schemeClr>
                </a:solidFill>
              </a:rPr>
              <a:t>1458 more in FY 2020</a:t>
            </a:r>
          </a:p>
          <a:p>
            <a:pPr marL="742950" lvl="1" indent="-285750">
              <a:buFont typeface="Arial" panose="020B0604020202020204" pitchFamily="34" charset="0"/>
              <a:buChar char="•"/>
            </a:pPr>
            <a:r>
              <a:rPr lang="en-US" sz="1600" dirty="0">
                <a:solidFill>
                  <a:schemeClr val="tx1">
                    <a:lumMod val="50000"/>
                  </a:schemeClr>
                </a:solidFill>
              </a:rPr>
              <a:t>Trainee Awards (F-awards)</a:t>
            </a:r>
          </a:p>
          <a:p>
            <a:pPr marL="1200150" lvl="2" indent="-285750">
              <a:buFont typeface="Arial" panose="020B0604020202020204" pitchFamily="34" charset="0"/>
              <a:buChar char="•"/>
            </a:pPr>
            <a:r>
              <a:rPr lang="en-US" sz="1400" dirty="0">
                <a:solidFill>
                  <a:schemeClr val="tx1">
                    <a:lumMod val="50000"/>
                  </a:schemeClr>
                </a:solidFill>
              </a:rPr>
              <a:t>100 more in FY 2019</a:t>
            </a:r>
          </a:p>
          <a:p>
            <a:pPr marL="1200150" lvl="2" indent="-285750">
              <a:buFont typeface="Arial" panose="020B0604020202020204" pitchFamily="34" charset="0"/>
              <a:buChar char="•"/>
            </a:pPr>
            <a:r>
              <a:rPr lang="en-US" sz="1400" dirty="0">
                <a:solidFill>
                  <a:schemeClr val="tx1">
                    <a:lumMod val="50000"/>
                  </a:schemeClr>
                </a:solidFill>
              </a:rPr>
              <a:t>24 more in FY 2020</a:t>
            </a:r>
          </a:p>
          <a:p>
            <a:pPr marL="285750" indent="-285750">
              <a:buFont typeface="Arial" panose="020B0604020202020204" pitchFamily="34" charset="0"/>
              <a:buChar char="•"/>
            </a:pPr>
            <a:r>
              <a:rPr lang="en-US" sz="1600" dirty="0">
                <a:solidFill>
                  <a:schemeClr val="tx1">
                    <a:lumMod val="50000"/>
                  </a:schemeClr>
                </a:solidFill>
              </a:rPr>
              <a:t>Continuing to support other research programs and infrastructure</a:t>
            </a:r>
          </a:p>
        </p:txBody>
      </p:sp>
      <p:pic>
        <p:nvPicPr>
          <p:cNvPr id="10" name="Picture 9" descr="A picture containing logo&#10;&#10;Description automatically generated">
            <a:extLst>
              <a:ext uri="{FF2B5EF4-FFF2-40B4-BE49-F238E27FC236}">
                <a16:creationId xmlns:a16="http://schemas.microsoft.com/office/drawing/2014/main" id="{570DB631-C7A0-410B-830E-352099D086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4671" y="5943600"/>
            <a:ext cx="2345378" cy="914400"/>
          </a:xfrm>
          <a:prstGeom prst="rect">
            <a:avLst/>
          </a:prstGeom>
        </p:spPr>
      </p:pic>
      <p:sp>
        <p:nvSpPr>
          <p:cNvPr id="12" name="Rectangle 11">
            <a:extLst>
              <a:ext uri="{FF2B5EF4-FFF2-40B4-BE49-F238E27FC236}">
                <a16:creationId xmlns:a16="http://schemas.microsoft.com/office/drawing/2014/main" id="{6178C309-E788-4A4A-8237-99F19492553E}"/>
              </a:ext>
            </a:extLst>
          </p:cNvPr>
          <p:cNvSpPr/>
          <p:nvPr/>
        </p:nvSpPr>
        <p:spPr>
          <a:xfrm>
            <a:off x="0" y="6123204"/>
            <a:ext cx="9062720" cy="734796"/>
          </a:xfrm>
          <a:prstGeom prst="rect">
            <a:avLst/>
          </a:prstGeom>
          <a:solidFill>
            <a:schemeClr val="bg2">
              <a:lumMod val="8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000" dirty="0">
                <a:solidFill>
                  <a:schemeClr val="tx1">
                    <a:lumMod val="50000"/>
                  </a:schemeClr>
                </a:solidFill>
              </a:rPr>
              <a:t>Sources: NIH Office of Budget, </a:t>
            </a:r>
            <a:r>
              <a:rPr lang="en-US" sz="1000" dirty="0">
                <a:solidFill>
                  <a:schemeClr val="tx1">
                    <a:lumMod val="50000"/>
                  </a:schemeClr>
                </a:solidFill>
                <a:hlinkClick r:id="rId4"/>
              </a:rPr>
              <a:t>Appropriations History</a:t>
            </a:r>
            <a:r>
              <a:rPr lang="en-US" sz="1000" dirty="0">
                <a:solidFill>
                  <a:schemeClr val="tx1">
                    <a:lumMod val="50000"/>
                  </a:schemeClr>
                </a:solidFill>
              </a:rPr>
              <a:t>, </a:t>
            </a:r>
            <a:r>
              <a:rPr lang="en-US" sz="1000" dirty="0">
                <a:solidFill>
                  <a:schemeClr val="tx1">
                    <a:lumMod val="50000"/>
                  </a:schemeClr>
                </a:solidFill>
                <a:hlinkClick r:id="rId5"/>
              </a:rPr>
              <a:t>Price Indexes</a:t>
            </a:r>
            <a:r>
              <a:rPr lang="en-US" sz="1000" dirty="0">
                <a:solidFill>
                  <a:schemeClr val="tx1">
                    <a:lumMod val="50000"/>
                  </a:schemeClr>
                </a:solidFill>
              </a:rPr>
              <a:t>, and </a:t>
            </a:r>
            <a:r>
              <a:rPr lang="en-US" sz="1000" dirty="0">
                <a:solidFill>
                  <a:schemeClr val="tx1">
                    <a:lumMod val="50000"/>
                  </a:schemeClr>
                </a:solidFill>
                <a:hlinkClick r:id="rId6"/>
              </a:rPr>
              <a:t>Historical Budget Requests</a:t>
            </a:r>
            <a:r>
              <a:rPr lang="en-US" sz="1000" dirty="0">
                <a:solidFill>
                  <a:schemeClr val="tx1">
                    <a:lumMod val="50000"/>
                  </a:schemeClr>
                </a:solidFill>
              </a:rPr>
              <a:t>; </a:t>
            </a:r>
            <a:r>
              <a:rPr lang="en-US" sz="1000" dirty="0">
                <a:solidFill>
                  <a:schemeClr val="tx1">
                    <a:lumMod val="50000"/>
                  </a:schemeClr>
                </a:solidFill>
                <a:hlinkClick r:id="rId7"/>
              </a:rPr>
              <a:t>NIH RePORTER</a:t>
            </a:r>
            <a:endParaRPr lang="en-US" sz="1000" dirty="0">
              <a:solidFill>
                <a:schemeClr val="tx1">
                  <a:lumMod val="50000"/>
                </a:schemeClr>
              </a:solidFill>
            </a:endParaRPr>
          </a:p>
        </p:txBody>
      </p:sp>
      <p:sp>
        <p:nvSpPr>
          <p:cNvPr id="13" name="TextBox 12">
            <a:extLst>
              <a:ext uri="{FF2B5EF4-FFF2-40B4-BE49-F238E27FC236}">
                <a16:creationId xmlns:a16="http://schemas.microsoft.com/office/drawing/2014/main" id="{4AB61986-B0E4-46B7-9B24-1FB934858B55}"/>
              </a:ext>
            </a:extLst>
          </p:cNvPr>
          <p:cNvSpPr txBox="1"/>
          <p:nvPr/>
        </p:nvSpPr>
        <p:spPr>
          <a:xfrm>
            <a:off x="1163320" y="725269"/>
            <a:ext cx="3129280" cy="369332"/>
          </a:xfrm>
          <a:prstGeom prst="rect">
            <a:avLst/>
          </a:prstGeom>
          <a:noFill/>
        </p:spPr>
        <p:txBody>
          <a:bodyPr wrap="square" rtlCol="0">
            <a:spAutoFit/>
          </a:bodyPr>
          <a:lstStyle/>
          <a:p>
            <a:r>
              <a:rPr lang="en-US" dirty="0"/>
              <a:t>Additional Research Funding</a:t>
            </a:r>
          </a:p>
        </p:txBody>
      </p:sp>
      <p:sp>
        <p:nvSpPr>
          <p:cNvPr id="14" name="Rectangle 13">
            <a:extLst>
              <a:ext uri="{FF2B5EF4-FFF2-40B4-BE49-F238E27FC236}">
                <a16:creationId xmlns:a16="http://schemas.microsoft.com/office/drawing/2014/main" id="{94B984E3-AFC7-4EF9-A013-605BCECB433A}"/>
              </a:ext>
            </a:extLst>
          </p:cNvPr>
          <p:cNvSpPr/>
          <p:nvPr/>
        </p:nvSpPr>
        <p:spPr>
          <a:xfrm>
            <a:off x="889000" y="754975"/>
            <a:ext cx="274320" cy="274320"/>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60AE77E-53A7-44FC-ABF4-B124334B0350}"/>
              </a:ext>
            </a:extLst>
          </p:cNvPr>
          <p:cNvSpPr/>
          <p:nvPr/>
        </p:nvSpPr>
        <p:spPr>
          <a:xfrm>
            <a:off x="889000" y="1096668"/>
            <a:ext cx="274320" cy="274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B80DC874-7F5F-4887-A10F-8C1486FF1DBE}"/>
              </a:ext>
            </a:extLst>
          </p:cNvPr>
          <p:cNvSpPr txBox="1"/>
          <p:nvPr/>
        </p:nvSpPr>
        <p:spPr>
          <a:xfrm>
            <a:off x="1895475" y="3195340"/>
            <a:ext cx="1543049" cy="646331"/>
          </a:xfrm>
          <a:prstGeom prst="rect">
            <a:avLst/>
          </a:prstGeom>
          <a:noFill/>
        </p:spPr>
        <p:txBody>
          <a:bodyPr wrap="square" rtlCol="0">
            <a:spAutoFit/>
          </a:bodyPr>
          <a:lstStyle/>
          <a:p>
            <a:pPr algn="ctr"/>
            <a:r>
              <a:rPr lang="en-US" dirty="0">
                <a:solidFill>
                  <a:schemeClr val="bg1"/>
                </a:solidFill>
              </a:rPr>
              <a:t>$1.22 billion</a:t>
            </a:r>
          </a:p>
          <a:p>
            <a:pPr algn="ctr"/>
            <a:r>
              <a:rPr lang="en-US" dirty="0">
                <a:solidFill>
                  <a:schemeClr val="bg1"/>
                </a:solidFill>
              </a:rPr>
              <a:t>(60.9%)</a:t>
            </a:r>
          </a:p>
        </p:txBody>
      </p:sp>
      <p:sp>
        <p:nvSpPr>
          <p:cNvPr id="19" name="TextBox 18">
            <a:extLst>
              <a:ext uri="{FF2B5EF4-FFF2-40B4-BE49-F238E27FC236}">
                <a16:creationId xmlns:a16="http://schemas.microsoft.com/office/drawing/2014/main" id="{DE7B249B-261B-48CD-B6CB-B5F23C161EA2}"/>
              </a:ext>
            </a:extLst>
          </p:cNvPr>
          <p:cNvSpPr txBox="1"/>
          <p:nvPr/>
        </p:nvSpPr>
        <p:spPr>
          <a:xfrm>
            <a:off x="1895474" y="4860337"/>
            <a:ext cx="1543049" cy="646331"/>
          </a:xfrm>
          <a:prstGeom prst="rect">
            <a:avLst/>
          </a:prstGeom>
          <a:noFill/>
        </p:spPr>
        <p:txBody>
          <a:bodyPr wrap="square" rtlCol="0">
            <a:spAutoFit/>
          </a:bodyPr>
          <a:lstStyle/>
          <a:p>
            <a:pPr algn="ctr"/>
            <a:r>
              <a:rPr lang="en-US" dirty="0">
                <a:solidFill>
                  <a:schemeClr val="bg1"/>
                </a:solidFill>
              </a:rPr>
              <a:t>$0.78 billion</a:t>
            </a:r>
          </a:p>
          <a:p>
            <a:pPr algn="ctr"/>
            <a:r>
              <a:rPr lang="en-US" dirty="0">
                <a:solidFill>
                  <a:schemeClr val="bg1"/>
                </a:solidFill>
              </a:rPr>
              <a:t>(39.1%)</a:t>
            </a:r>
          </a:p>
        </p:txBody>
      </p:sp>
      <p:sp>
        <p:nvSpPr>
          <p:cNvPr id="21" name="TextBox 20">
            <a:extLst>
              <a:ext uri="{FF2B5EF4-FFF2-40B4-BE49-F238E27FC236}">
                <a16:creationId xmlns:a16="http://schemas.microsoft.com/office/drawing/2014/main" id="{B5070C5A-0AD4-46BD-8C97-B3B91875481A}"/>
              </a:ext>
            </a:extLst>
          </p:cNvPr>
          <p:cNvSpPr txBox="1"/>
          <p:nvPr/>
        </p:nvSpPr>
        <p:spPr>
          <a:xfrm>
            <a:off x="5810249" y="2704415"/>
            <a:ext cx="1543049" cy="646331"/>
          </a:xfrm>
          <a:prstGeom prst="rect">
            <a:avLst/>
          </a:prstGeom>
          <a:noFill/>
        </p:spPr>
        <p:txBody>
          <a:bodyPr wrap="square" rtlCol="0">
            <a:spAutoFit/>
          </a:bodyPr>
          <a:lstStyle/>
          <a:p>
            <a:pPr algn="ctr"/>
            <a:r>
              <a:rPr lang="en-US" dirty="0">
                <a:solidFill>
                  <a:schemeClr val="bg1"/>
                </a:solidFill>
              </a:rPr>
              <a:t>$1.34 billion</a:t>
            </a:r>
          </a:p>
          <a:p>
            <a:pPr algn="ctr"/>
            <a:r>
              <a:rPr lang="en-US" dirty="0">
                <a:solidFill>
                  <a:schemeClr val="bg1"/>
                </a:solidFill>
              </a:rPr>
              <a:t>(57.7%)</a:t>
            </a:r>
          </a:p>
        </p:txBody>
      </p:sp>
      <p:sp>
        <p:nvSpPr>
          <p:cNvPr id="23" name="TextBox 22">
            <a:extLst>
              <a:ext uri="{FF2B5EF4-FFF2-40B4-BE49-F238E27FC236}">
                <a16:creationId xmlns:a16="http://schemas.microsoft.com/office/drawing/2014/main" id="{D90AC509-E230-4182-A93F-CEDD582599F6}"/>
              </a:ext>
            </a:extLst>
          </p:cNvPr>
          <p:cNvSpPr txBox="1"/>
          <p:nvPr/>
        </p:nvSpPr>
        <p:spPr>
          <a:xfrm>
            <a:off x="5810249" y="4699559"/>
            <a:ext cx="1543048" cy="646331"/>
          </a:xfrm>
          <a:prstGeom prst="rect">
            <a:avLst/>
          </a:prstGeom>
          <a:noFill/>
        </p:spPr>
        <p:txBody>
          <a:bodyPr wrap="square" rtlCol="0">
            <a:spAutoFit/>
          </a:bodyPr>
          <a:lstStyle/>
          <a:p>
            <a:pPr algn="ctr"/>
            <a:r>
              <a:rPr lang="en-US" dirty="0">
                <a:solidFill>
                  <a:schemeClr val="bg1"/>
                </a:solidFill>
              </a:rPr>
              <a:t>$0.98 billion</a:t>
            </a:r>
          </a:p>
          <a:p>
            <a:pPr algn="ctr"/>
            <a:r>
              <a:rPr lang="en-US" dirty="0">
                <a:solidFill>
                  <a:schemeClr val="bg1"/>
                </a:solidFill>
              </a:rPr>
              <a:t>(42.3%)</a:t>
            </a:r>
          </a:p>
        </p:txBody>
      </p:sp>
      <p:sp>
        <p:nvSpPr>
          <p:cNvPr id="26" name="TextBox 25">
            <a:extLst>
              <a:ext uri="{FF2B5EF4-FFF2-40B4-BE49-F238E27FC236}">
                <a16:creationId xmlns:a16="http://schemas.microsoft.com/office/drawing/2014/main" id="{D04CABF8-7BCE-403F-8D7A-1CB8FF81B7B5}"/>
              </a:ext>
            </a:extLst>
          </p:cNvPr>
          <p:cNvSpPr txBox="1"/>
          <p:nvPr/>
        </p:nvSpPr>
        <p:spPr>
          <a:xfrm>
            <a:off x="1163320" y="1049162"/>
            <a:ext cx="3129280" cy="369332"/>
          </a:xfrm>
          <a:prstGeom prst="rect">
            <a:avLst/>
          </a:prstGeom>
          <a:noFill/>
        </p:spPr>
        <p:txBody>
          <a:bodyPr wrap="square" rtlCol="0">
            <a:spAutoFit/>
          </a:bodyPr>
          <a:lstStyle/>
          <a:p>
            <a:r>
              <a:rPr lang="en-US" dirty="0"/>
              <a:t>Inflation Offset</a:t>
            </a:r>
          </a:p>
        </p:txBody>
      </p:sp>
    </p:spTree>
    <p:extLst>
      <p:ext uri="{BB962C8B-B14F-4D97-AF65-F5344CB8AC3E}">
        <p14:creationId xmlns:p14="http://schemas.microsoft.com/office/powerpoint/2010/main" val="3869224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hart 20">
            <a:extLst>
              <a:ext uri="{FF2B5EF4-FFF2-40B4-BE49-F238E27FC236}">
                <a16:creationId xmlns:a16="http://schemas.microsoft.com/office/drawing/2014/main" id="{F716B84D-509D-40FE-BA61-D100DAA4403E}"/>
              </a:ext>
            </a:extLst>
          </p:cNvPr>
          <p:cNvGraphicFramePr>
            <a:graphicFrameLocks/>
          </p:cNvGraphicFramePr>
          <p:nvPr>
            <p:extLst>
              <p:ext uri="{D42A27DB-BD31-4B8C-83A1-F6EECF244321}">
                <p14:modId xmlns:p14="http://schemas.microsoft.com/office/powerpoint/2010/main" val="3978080455"/>
              </p:ext>
            </p:extLst>
          </p:nvPr>
        </p:nvGraphicFramePr>
        <p:xfrm>
          <a:off x="0" y="636803"/>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57DAA951-AE8B-44EF-AC9C-1FC051DD1AFC}"/>
              </a:ext>
            </a:extLst>
          </p:cNvPr>
          <p:cNvSpPr txBox="1"/>
          <p:nvPr/>
        </p:nvSpPr>
        <p:spPr>
          <a:xfrm flipH="1">
            <a:off x="0" y="0"/>
            <a:ext cx="12192000" cy="646331"/>
          </a:xfrm>
          <a:prstGeom prst="rect">
            <a:avLst/>
          </a:prstGeom>
          <a:noFill/>
        </p:spPr>
        <p:txBody>
          <a:bodyPr wrap="square" rtlCol="0">
            <a:spAutoFit/>
          </a:bodyPr>
          <a:lstStyle/>
          <a:p>
            <a:pPr algn="ctr"/>
            <a:r>
              <a:rPr lang="en-US" sz="3600" dirty="0"/>
              <a:t>NIH Grants: </a:t>
            </a:r>
            <a:r>
              <a:rPr lang="en-US" sz="3600" dirty="0">
                <a:solidFill>
                  <a:schemeClr val="accent2"/>
                </a:solidFill>
              </a:rPr>
              <a:t>Research Project Grant (RPG) Funding</a:t>
            </a:r>
            <a:r>
              <a:rPr lang="en-US" sz="3600" dirty="0"/>
              <a:t> </a:t>
            </a:r>
          </a:p>
        </p:txBody>
      </p:sp>
      <p:sp>
        <p:nvSpPr>
          <p:cNvPr id="7" name="Rectangle 6">
            <a:extLst>
              <a:ext uri="{FF2B5EF4-FFF2-40B4-BE49-F238E27FC236}">
                <a16:creationId xmlns:a16="http://schemas.microsoft.com/office/drawing/2014/main" id="{BF9005A8-28B9-4EF3-A22D-790D364B70A7}"/>
              </a:ext>
            </a:extLst>
          </p:cNvPr>
          <p:cNvSpPr/>
          <p:nvPr/>
        </p:nvSpPr>
        <p:spPr>
          <a:xfrm>
            <a:off x="9062720" y="646331"/>
            <a:ext cx="3129280" cy="6211670"/>
          </a:xfrm>
          <a:prstGeom prst="rect">
            <a:avLst/>
          </a:prstGeom>
          <a:solidFill>
            <a:schemeClr val="accent1">
              <a:lumMod val="20000"/>
              <a:lumOff val="80000"/>
            </a:schemeClr>
          </a:solidFill>
          <a:ln>
            <a:solidFill>
              <a:schemeClr val="accent1">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lumMod val="50000"/>
                  </a:schemeClr>
                </a:solidFill>
              </a:rPr>
              <a:t>Research Project Grants (RPGs) support a defined research project and includes ~50 different activity codes (grant categories)</a:t>
            </a:r>
          </a:p>
          <a:p>
            <a:pPr marL="285750" indent="-285750">
              <a:buFont typeface="Arial" panose="020B0604020202020204" pitchFamily="34" charset="0"/>
              <a:buChar char="•"/>
            </a:pPr>
            <a:r>
              <a:rPr lang="en-US" dirty="0">
                <a:solidFill>
                  <a:schemeClr val="tx1">
                    <a:lumMod val="50000"/>
                  </a:schemeClr>
                </a:solidFill>
              </a:rPr>
              <a:t>RPG funding has closely tracked the NIH budget</a:t>
            </a:r>
          </a:p>
          <a:p>
            <a:pPr marL="285750" indent="-285750">
              <a:buFont typeface="Arial" panose="020B0604020202020204" pitchFamily="34" charset="0"/>
              <a:buChar char="•"/>
            </a:pPr>
            <a:r>
              <a:rPr lang="en-US" dirty="0">
                <a:solidFill>
                  <a:schemeClr val="tx1">
                    <a:lumMod val="50000"/>
                  </a:schemeClr>
                </a:solidFill>
              </a:rPr>
              <a:t>Since FY 1995, RPG funding constitutes 50-56% of the NIH budget</a:t>
            </a:r>
          </a:p>
          <a:p>
            <a:pPr marL="285750" indent="-285750">
              <a:buFont typeface="Arial" panose="020B0604020202020204" pitchFamily="34" charset="0"/>
              <a:buChar char="•"/>
            </a:pPr>
            <a:r>
              <a:rPr lang="en-US" dirty="0">
                <a:solidFill>
                  <a:schemeClr val="tx1">
                    <a:lumMod val="50000"/>
                  </a:schemeClr>
                </a:solidFill>
              </a:rPr>
              <a:t>The proportion of funding for new and competing awards has increased due to greater use of shorter-term awards (e.g., the R21 activity code)</a:t>
            </a:r>
          </a:p>
        </p:txBody>
      </p:sp>
      <p:pic>
        <p:nvPicPr>
          <p:cNvPr id="9" name="Picture 8" descr="A picture containing logo&#10;&#10;Description automatically generated">
            <a:extLst>
              <a:ext uri="{FF2B5EF4-FFF2-40B4-BE49-F238E27FC236}">
                <a16:creationId xmlns:a16="http://schemas.microsoft.com/office/drawing/2014/main" id="{726BA656-E3B4-450E-9DD3-56C51F2EE1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4671" y="5943600"/>
            <a:ext cx="2345378" cy="914400"/>
          </a:xfrm>
          <a:prstGeom prst="rect">
            <a:avLst/>
          </a:prstGeom>
        </p:spPr>
      </p:pic>
      <p:sp>
        <p:nvSpPr>
          <p:cNvPr id="11" name="Rectangle 10">
            <a:extLst>
              <a:ext uri="{FF2B5EF4-FFF2-40B4-BE49-F238E27FC236}">
                <a16:creationId xmlns:a16="http://schemas.microsoft.com/office/drawing/2014/main" id="{67BC2105-B3C2-430A-BE16-924116346E98}"/>
              </a:ext>
            </a:extLst>
          </p:cNvPr>
          <p:cNvSpPr/>
          <p:nvPr/>
        </p:nvSpPr>
        <p:spPr>
          <a:xfrm>
            <a:off x="0" y="6123204"/>
            <a:ext cx="9062720" cy="734796"/>
          </a:xfrm>
          <a:prstGeom prst="rect">
            <a:avLst/>
          </a:prstGeom>
          <a:solidFill>
            <a:schemeClr val="bg2">
              <a:lumMod val="8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000" i="1" dirty="0">
                <a:solidFill>
                  <a:schemeClr val="tx1">
                    <a:lumMod val="50000"/>
                  </a:schemeClr>
                </a:solidFill>
              </a:rPr>
              <a:t>Only includes non-SBIR/STTR funding. Does not include sub project funding. Type 1 awards are “New”; types 2, 4, and 9 awards are “Competing”; type 3 awards are “Revision or Supplement; and types 4, 5, 6, 7, and 8 are “Noncompeting”. FY 2010 data includes ARRA funding.</a:t>
            </a:r>
          </a:p>
          <a:p>
            <a:endParaRPr lang="en-US" sz="1000" dirty="0">
              <a:solidFill>
                <a:schemeClr val="tx1">
                  <a:lumMod val="50000"/>
                </a:schemeClr>
              </a:solidFill>
            </a:endParaRPr>
          </a:p>
          <a:p>
            <a:r>
              <a:rPr lang="en-US" sz="1000" dirty="0">
                <a:solidFill>
                  <a:schemeClr val="tx1">
                    <a:lumMod val="50000"/>
                  </a:schemeClr>
                </a:solidFill>
              </a:rPr>
              <a:t>Source: </a:t>
            </a:r>
            <a:r>
              <a:rPr lang="en-US" sz="1000" dirty="0">
                <a:solidFill>
                  <a:schemeClr val="tx1">
                    <a:lumMod val="50000"/>
                  </a:schemeClr>
                </a:solidFill>
                <a:hlinkClick r:id="rId4"/>
              </a:rPr>
              <a:t>NIH RePORTER</a:t>
            </a:r>
            <a:endParaRPr lang="en-US" sz="1000" dirty="0">
              <a:solidFill>
                <a:schemeClr val="tx1">
                  <a:lumMod val="50000"/>
                </a:schemeClr>
              </a:solidFill>
            </a:endParaRPr>
          </a:p>
        </p:txBody>
      </p:sp>
      <p:grpSp>
        <p:nvGrpSpPr>
          <p:cNvPr id="8" name="Group 7">
            <a:extLst>
              <a:ext uri="{FF2B5EF4-FFF2-40B4-BE49-F238E27FC236}">
                <a16:creationId xmlns:a16="http://schemas.microsoft.com/office/drawing/2014/main" id="{B204B48A-8BBB-44CA-BB77-07243DED7C27}"/>
              </a:ext>
            </a:extLst>
          </p:cNvPr>
          <p:cNvGrpSpPr/>
          <p:nvPr/>
        </p:nvGrpSpPr>
        <p:grpSpPr>
          <a:xfrm>
            <a:off x="995680" y="646331"/>
            <a:ext cx="7879080" cy="1093234"/>
            <a:chOff x="889000" y="826278"/>
            <a:chExt cx="7879080" cy="1093234"/>
          </a:xfrm>
        </p:grpSpPr>
        <p:sp>
          <p:nvSpPr>
            <p:cNvPr id="16" name="TextBox 15">
              <a:extLst>
                <a:ext uri="{FF2B5EF4-FFF2-40B4-BE49-F238E27FC236}">
                  <a16:creationId xmlns:a16="http://schemas.microsoft.com/office/drawing/2014/main" id="{E4A4081F-3764-4A88-B10D-262ED392C2BB}"/>
                </a:ext>
              </a:extLst>
            </p:cNvPr>
            <p:cNvSpPr txBox="1"/>
            <p:nvPr/>
          </p:nvSpPr>
          <p:spPr>
            <a:xfrm>
              <a:off x="1163319" y="835716"/>
              <a:ext cx="2524761" cy="369332"/>
            </a:xfrm>
            <a:prstGeom prst="rect">
              <a:avLst/>
            </a:prstGeom>
            <a:noFill/>
          </p:spPr>
          <p:txBody>
            <a:bodyPr wrap="square" rtlCol="0">
              <a:spAutoFit/>
            </a:bodyPr>
            <a:lstStyle/>
            <a:p>
              <a:r>
                <a:rPr lang="en-US" dirty="0"/>
                <a:t>New</a:t>
              </a:r>
            </a:p>
          </p:txBody>
        </p:sp>
        <p:sp>
          <p:nvSpPr>
            <p:cNvPr id="17" name="Rectangle 16">
              <a:extLst>
                <a:ext uri="{FF2B5EF4-FFF2-40B4-BE49-F238E27FC236}">
                  <a16:creationId xmlns:a16="http://schemas.microsoft.com/office/drawing/2014/main" id="{5245DD38-26F7-4F8E-9F0E-CA53F4A82021}"/>
                </a:ext>
              </a:extLst>
            </p:cNvPr>
            <p:cNvSpPr/>
            <p:nvPr/>
          </p:nvSpPr>
          <p:spPr>
            <a:xfrm>
              <a:off x="889000" y="865422"/>
              <a:ext cx="274320" cy="274320"/>
            </a:xfrm>
            <a:prstGeom prst="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113C5BD-D96F-4092-8701-A8578D31C82F}"/>
                </a:ext>
              </a:extLst>
            </p:cNvPr>
            <p:cNvSpPr/>
            <p:nvPr/>
          </p:nvSpPr>
          <p:spPr>
            <a:xfrm>
              <a:off x="1915160" y="865422"/>
              <a:ext cx="274320" cy="274320"/>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B5C3F0A-985A-4B64-ABB0-F0259ED44044}"/>
                </a:ext>
              </a:extLst>
            </p:cNvPr>
            <p:cNvSpPr/>
            <p:nvPr/>
          </p:nvSpPr>
          <p:spPr>
            <a:xfrm>
              <a:off x="3603625" y="865422"/>
              <a:ext cx="274320" cy="274320"/>
            </a:xfrm>
            <a:prstGeom prst="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E7B3689-57A3-48B9-BA40-1CC21EFD09A2}"/>
                </a:ext>
              </a:extLst>
            </p:cNvPr>
            <p:cNvSpPr/>
            <p:nvPr/>
          </p:nvSpPr>
          <p:spPr>
            <a:xfrm>
              <a:off x="6531610" y="865422"/>
              <a:ext cx="274320" cy="274320"/>
            </a:xfrm>
            <a:prstGeom prst="rect">
              <a:avLst/>
            </a:prstGeom>
            <a:solidFill>
              <a:schemeClr val="tx1"/>
            </a:solidFill>
            <a:ln>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04C2012A-1465-4953-A1AF-9958678FE852}"/>
                </a:ext>
              </a:extLst>
            </p:cNvPr>
            <p:cNvCxnSpPr>
              <a:cxnSpLocks/>
            </p:cNvCxnSpPr>
            <p:nvPr/>
          </p:nvCxnSpPr>
          <p:spPr>
            <a:xfrm>
              <a:off x="889000" y="1596347"/>
              <a:ext cx="274320" cy="0"/>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27" name="TextBox 26">
              <a:extLst>
                <a:ext uri="{FF2B5EF4-FFF2-40B4-BE49-F238E27FC236}">
                  <a16:creationId xmlns:a16="http://schemas.microsoft.com/office/drawing/2014/main" id="{9B267030-47F0-452B-B530-2B2DE7127AFE}"/>
                </a:ext>
              </a:extLst>
            </p:cNvPr>
            <p:cNvSpPr txBox="1"/>
            <p:nvPr/>
          </p:nvSpPr>
          <p:spPr>
            <a:xfrm>
              <a:off x="2189480" y="826873"/>
              <a:ext cx="1962150" cy="369332"/>
            </a:xfrm>
            <a:prstGeom prst="rect">
              <a:avLst/>
            </a:prstGeom>
            <a:noFill/>
          </p:spPr>
          <p:txBody>
            <a:bodyPr wrap="square" rtlCol="0">
              <a:spAutoFit/>
            </a:bodyPr>
            <a:lstStyle/>
            <a:p>
              <a:r>
                <a:rPr lang="en-US" dirty="0"/>
                <a:t>Competing</a:t>
              </a:r>
            </a:p>
          </p:txBody>
        </p:sp>
        <p:sp>
          <p:nvSpPr>
            <p:cNvPr id="29" name="TextBox 28">
              <a:extLst>
                <a:ext uri="{FF2B5EF4-FFF2-40B4-BE49-F238E27FC236}">
                  <a16:creationId xmlns:a16="http://schemas.microsoft.com/office/drawing/2014/main" id="{8BC15E5F-ABAF-4BDE-A03B-8BEFE3095BF3}"/>
                </a:ext>
              </a:extLst>
            </p:cNvPr>
            <p:cNvSpPr txBox="1"/>
            <p:nvPr/>
          </p:nvSpPr>
          <p:spPr>
            <a:xfrm>
              <a:off x="3874135" y="828809"/>
              <a:ext cx="2835910" cy="369332"/>
            </a:xfrm>
            <a:prstGeom prst="rect">
              <a:avLst/>
            </a:prstGeom>
            <a:noFill/>
          </p:spPr>
          <p:txBody>
            <a:bodyPr wrap="square" rtlCol="0">
              <a:spAutoFit/>
            </a:bodyPr>
            <a:lstStyle/>
            <a:p>
              <a:r>
                <a:rPr lang="en-US" dirty="0"/>
                <a:t>Revision or Supplement</a:t>
              </a:r>
            </a:p>
          </p:txBody>
        </p:sp>
        <p:sp>
          <p:nvSpPr>
            <p:cNvPr id="31" name="TextBox 30">
              <a:extLst>
                <a:ext uri="{FF2B5EF4-FFF2-40B4-BE49-F238E27FC236}">
                  <a16:creationId xmlns:a16="http://schemas.microsoft.com/office/drawing/2014/main" id="{C4C270B6-3845-4350-B131-859462D70888}"/>
                </a:ext>
              </a:extLst>
            </p:cNvPr>
            <p:cNvSpPr txBox="1"/>
            <p:nvPr/>
          </p:nvSpPr>
          <p:spPr>
            <a:xfrm>
              <a:off x="6805930" y="826278"/>
              <a:ext cx="1962150" cy="369332"/>
            </a:xfrm>
            <a:prstGeom prst="rect">
              <a:avLst/>
            </a:prstGeom>
            <a:noFill/>
          </p:spPr>
          <p:txBody>
            <a:bodyPr wrap="square" rtlCol="0">
              <a:spAutoFit/>
            </a:bodyPr>
            <a:lstStyle/>
            <a:p>
              <a:r>
                <a:rPr lang="en-US" dirty="0"/>
                <a:t>Noncompeting</a:t>
              </a:r>
            </a:p>
          </p:txBody>
        </p:sp>
        <p:sp>
          <p:nvSpPr>
            <p:cNvPr id="4" name="TextBox 3">
              <a:extLst>
                <a:ext uri="{FF2B5EF4-FFF2-40B4-BE49-F238E27FC236}">
                  <a16:creationId xmlns:a16="http://schemas.microsoft.com/office/drawing/2014/main" id="{E1A635E0-8307-4A56-B59F-71DEA52AA93F}"/>
                </a:ext>
              </a:extLst>
            </p:cNvPr>
            <p:cNvSpPr txBox="1"/>
            <p:nvPr/>
          </p:nvSpPr>
          <p:spPr>
            <a:xfrm>
              <a:off x="1163320" y="1273181"/>
              <a:ext cx="2524760" cy="646331"/>
            </a:xfrm>
            <a:prstGeom prst="rect">
              <a:avLst/>
            </a:prstGeom>
            <a:noFill/>
          </p:spPr>
          <p:txBody>
            <a:bodyPr wrap="square" rtlCol="0">
              <a:spAutoFit/>
            </a:bodyPr>
            <a:lstStyle/>
            <a:p>
              <a:r>
                <a:rPr lang="en-US" dirty="0"/>
                <a:t>Total Funding, inflation-adjusted (1995)</a:t>
              </a:r>
            </a:p>
          </p:txBody>
        </p:sp>
        <p:cxnSp>
          <p:nvCxnSpPr>
            <p:cNvPr id="23" name="Straight Connector 22">
              <a:extLst>
                <a:ext uri="{FF2B5EF4-FFF2-40B4-BE49-F238E27FC236}">
                  <a16:creationId xmlns:a16="http://schemas.microsoft.com/office/drawing/2014/main" id="{ECAF5BC0-40F4-4BB6-A7AD-37533D7B6DF0}"/>
                </a:ext>
              </a:extLst>
            </p:cNvPr>
            <p:cNvCxnSpPr>
              <a:cxnSpLocks/>
            </p:cNvCxnSpPr>
            <p:nvPr/>
          </p:nvCxnSpPr>
          <p:spPr>
            <a:xfrm>
              <a:off x="4446905" y="1597574"/>
              <a:ext cx="274320" cy="0"/>
            </a:xfrm>
            <a:prstGeom prst="line">
              <a:avLst/>
            </a:prstGeom>
            <a:ln w="38100">
              <a:solidFill>
                <a:schemeClr val="accent2">
                  <a:lumMod val="50000"/>
                </a:schemeClr>
              </a:solidFill>
            </a:ln>
          </p:spPr>
          <p:style>
            <a:lnRef idx="1">
              <a:schemeClr val="accent2"/>
            </a:lnRef>
            <a:fillRef idx="0">
              <a:schemeClr val="accent2"/>
            </a:fillRef>
            <a:effectRef idx="0">
              <a:schemeClr val="accent2"/>
            </a:effectRef>
            <a:fontRef idx="minor">
              <a:schemeClr val="tx1"/>
            </a:fontRef>
          </p:style>
        </p:cxnSp>
        <p:sp>
          <p:nvSpPr>
            <p:cNvPr id="5" name="TextBox 4">
              <a:extLst>
                <a:ext uri="{FF2B5EF4-FFF2-40B4-BE49-F238E27FC236}">
                  <a16:creationId xmlns:a16="http://schemas.microsoft.com/office/drawing/2014/main" id="{D708CAE6-DCDE-4527-9675-0430834D597A}"/>
                </a:ext>
              </a:extLst>
            </p:cNvPr>
            <p:cNvSpPr txBox="1"/>
            <p:nvPr/>
          </p:nvSpPr>
          <p:spPr>
            <a:xfrm>
              <a:off x="4717415" y="1273181"/>
              <a:ext cx="2524760" cy="646331"/>
            </a:xfrm>
            <a:prstGeom prst="rect">
              <a:avLst/>
            </a:prstGeom>
            <a:noFill/>
          </p:spPr>
          <p:txBody>
            <a:bodyPr wrap="square" rtlCol="0">
              <a:spAutoFit/>
            </a:bodyPr>
            <a:lstStyle/>
            <a:p>
              <a:r>
                <a:rPr lang="en-US" dirty="0"/>
                <a:t>Total Funding, inflation-adjusted (2010)</a:t>
              </a:r>
            </a:p>
          </p:txBody>
        </p:sp>
      </p:grpSp>
    </p:spTree>
    <p:extLst>
      <p:ext uri="{BB962C8B-B14F-4D97-AF65-F5344CB8AC3E}">
        <p14:creationId xmlns:p14="http://schemas.microsoft.com/office/powerpoint/2010/main" val="2072694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a:extLst>
              <a:ext uri="{FF2B5EF4-FFF2-40B4-BE49-F238E27FC236}">
                <a16:creationId xmlns:a16="http://schemas.microsoft.com/office/drawing/2014/main" id="{4617BD6B-7077-4D7B-8269-586E891F23ED}"/>
              </a:ext>
            </a:extLst>
          </p:cNvPr>
          <p:cNvGraphicFramePr>
            <a:graphicFrameLocks/>
          </p:cNvGraphicFramePr>
          <p:nvPr>
            <p:extLst>
              <p:ext uri="{D42A27DB-BD31-4B8C-83A1-F6EECF244321}">
                <p14:modId xmlns:p14="http://schemas.microsoft.com/office/powerpoint/2010/main" val="3390359687"/>
              </p:ext>
            </p:extLst>
          </p:nvPr>
        </p:nvGraphicFramePr>
        <p:xfrm>
          <a:off x="-16031" y="641568"/>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27687585-B60A-4924-BA2F-3E27383F67FE}"/>
              </a:ext>
            </a:extLst>
          </p:cNvPr>
          <p:cNvSpPr txBox="1"/>
          <p:nvPr/>
        </p:nvSpPr>
        <p:spPr>
          <a:xfrm flipH="1">
            <a:off x="0" y="0"/>
            <a:ext cx="12192000" cy="646331"/>
          </a:xfrm>
          <a:prstGeom prst="rect">
            <a:avLst/>
          </a:prstGeom>
          <a:noFill/>
        </p:spPr>
        <p:txBody>
          <a:bodyPr wrap="square" rtlCol="0">
            <a:spAutoFit/>
          </a:bodyPr>
          <a:lstStyle/>
          <a:p>
            <a:pPr algn="ctr"/>
            <a:r>
              <a:rPr lang="en-US" sz="3600" dirty="0"/>
              <a:t>NIH Grants: </a:t>
            </a:r>
            <a:r>
              <a:rPr lang="en-US" sz="3600" dirty="0">
                <a:solidFill>
                  <a:schemeClr val="accent2"/>
                </a:solidFill>
              </a:rPr>
              <a:t>Number of Research Project Grants (RPGs)</a:t>
            </a:r>
            <a:endParaRPr lang="en-US" sz="3600" dirty="0"/>
          </a:p>
        </p:txBody>
      </p:sp>
      <p:sp>
        <p:nvSpPr>
          <p:cNvPr id="8" name="Rectangle 7">
            <a:extLst>
              <a:ext uri="{FF2B5EF4-FFF2-40B4-BE49-F238E27FC236}">
                <a16:creationId xmlns:a16="http://schemas.microsoft.com/office/drawing/2014/main" id="{97ED799D-735A-4F86-BF1F-513C1AF00DF3}"/>
              </a:ext>
            </a:extLst>
          </p:cNvPr>
          <p:cNvSpPr/>
          <p:nvPr/>
        </p:nvSpPr>
        <p:spPr>
          <a:xfrm>
            <a:off x="9062720" y="646330"/>
            <a:ext cx="3129280" cy="6211670"/>
          </a:xfrm>
          <a:prstGeom prst="rect">
            <a:avLst/>
          </a:prstGeom>
          <a:solidFill>
            <a:schemeClr val="accent1">
              <a:lumMod val="20000"/>
              <a:lumOff val="80000"/>
            </a:schemeClr>
          </a:solidFill>
          <a:ln>
            <a:solidFill>
              <a:schemeClr val="accent1">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lumMod val="50000"/>
                  </a:schemeClr>
                </a:solidFill>
              </a:rPr>
              <a:t>The number of RPG awards has risen and fallen with NIH’s funding capacity</a:t>
            </a:r>
          </a:p>
          <a:p>
            <a:pPr marL="285750" indent="-285750">
              <a:buFont typeface="Arial" panose="020B0604020202020204" pitchFamily="34" charset="0"/>
              <a:buChar char="•"/>
            </a:pPr>
            <a:r>
              <a:rPr lang="en-US" dirty="0">
                <a:solidFill>
                  <a:schemeClr val="tx1">
                    <a:lumMod val="50000"/>
                  </a:schemeClr>
                </a:solidFill>
              </a:rPr>
              <a:t>Since FY 2015, the number of active RPGs has increased by 12% while the inflation-adjusted NIH budget rose by 14% for this same period</a:t>
            </a:r>
          </a:p>
        </p:txBody>
      </p:sp>
      <p:pic>
        <p:nvPicPr>
          <p:cNvPr id="10" name="Picture 9" descr="A picture containing logo&#10;&#10;Description automatically generated">
            <a:extLst>
              <a:ext uri="{FF2B5EF4-FFF2-40B4-BE49-F238E27FC236}">
                <a16:creationId xmlns:a16="http://schemas.microsoft.com/office/drawing/2014/main" id="{4FB7BD46-5DBD-453E-B00B-6632102FD8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4671" y="5943600"/>
            <a:ext cx="2345378" cy="914400"/>
          </a:xfrm>
          <a:prstGeom prst="rect">
            <a:avLst/>
          </a:prstGeom>
        </p:spPr>
      </p:pic>
      <p:sp>
        <p:nvSpPr>
          <p:cNvPr id="12" name="Rectangle 11">
            <a:extLst>
              <a:ext uri="{FF2B5EF4-FFF2-40B4-BE49-F238E27FC236}">
                <a16:creationId xmlns:a16="http://schemas.microsoft.com/office/drawing/2014/main" id="{47AF4DA7-989B-4170-A9BF-FB0103B30AC6}"/>
              </a:ext>
            </a:extLst>
          </p:cNvPr>
          <p:cNvSpPr/>
          <p:nvPr/>
        </p:nvSpPr>
        <p:spPr>
          <a:xfrm>
            <a:off x="0" y="6123204"/>
            <a:ext cx="9062720" cy="734796"/>
          </a:xfrm>
          <a:prstGeom prst="rect">
            <a:avLst/>
          </a:prstGeom>
          <a:solidFill>
            <a:schemeClr val="bg2">
              <a:lumMod val="8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i="1" dirty="0">
                <a:solidFill>
                  <a:schemeClr val="tx1">
                    <a:lumMod val="50000"/>
                  </a:schemeClr>
                </a:solidFill>
              </a:rPr>
              <a:t>Only includes non-SBIR/STTR funding. Does not include sub project funding. Type 1 awards are “New”; types 2, 4, and 9 awards are “Competing”; type 3 awards are “Revision or Supplement; and types 4, 5, 6, 7, and 8 are “Noncompeting”. FY 2010 data includes ARRA funding.</a:t>
            </a:r>
          </a:p>
          <a:p>
            <a:endParaRPr lang="en-US" sz="1000" dirty="0">
              <a:solidFill>
                <a:schemeClr val="tx1">
                  <a:lumMod val="50000"/>
                </a:schemeClr>
              </a:solidFill>
            </a:endParaRPr>
          </a:p>
          <a:p>
            <a:r>
              <a:rPr lang="en-US" sz="1000" dirty="0">
                <a:solidFill>
                  <a:schemeClr val="tx1">
                    <a:lumMod val="50000"/>
                  </a:schemeClr>
                </a:solidFill>
              </a:rPr>
              <a:t>Source: </a:t>
            </a:r>
            <a:r>
              <a:rPr lang="en-US" sz="1000" dirty="0">
                <a:solidFill>
                  <a:schemeClr val="tx1">
                    <a:lumMod val="50000"/>
                  </a:schemeClr>
                </a:solidFill>
                <a:hlinkClick r:id="rId4"/>
              </a:rPr>
              <a:t>NIH </a:t>
            </a:r>
            <a:r>
              <a:rPr lang="en-US" sz="1000" dirty="0" err="1">
                <a:solidFill>
                  <a:schemeClr val="tx1">
                    <a:lumMod val="50000"/>
                  </a:schemeClr>
                </a:solidFill>
                <a:hlinkClick r:id="rId4"/>
              </a:rPr>
              <a:t>RePORTER</a:t>
            </a:r>
            <a:endParaRPr lang="en-US" sz="1000" dirty="0">
              <a:solidFill>
                <a:schemeClr val="tx1">
                  <a:lumMod val="50000"/>
                </a:schemeClr>
              </a:solidFill>
            </a:endParaRPr>
          </a:p>
        </p:txBody>
      </p:sp>
      <p:grpSp>
        <p:nvGrpSpPr>
          <p:cNvPr id="20" name="Group 19">
            <a:extLst>
              <a:ext uri="{FF2B5EF4-FFF2-40B4-BE49-F238E27FC236}">
                <a16:creationId xmlns:a16="http://schemas.microsoft.com/office/drawing/2014/main" id="{17D499F1-B493-4CC0-A15D-64B76B5CB5A3}"/>
              </a:ext>
            </a:extLst>
          </p:cNvPr>
          <p:cNvGrpSpPr/>
          <p:nvPr/>
        </p:nvGrpSpPr>
        <p:grpSpPr>
          <a:xfrm>
            <a:off x="987665" y="641568"/>
            <a:ext cx="7879080" cy="378770"/>
            <a:chOff x="889000" y="715831"/>
            <a:chExt cx="7879080" cy="378770"/>
          </a:xfrm>
        </p:grpSpPr>
        <p:sp>
          <p:nvSpPr>
            <p:cNvPr id="21" name="TextBox 20">
              <a:extLst>
                <a:ext uri="{FF2B5EF4-FFF2-40B4-BE49-F238E27FC236}">
                  <a16:creationId xmlns:a16="http://schemas.microsoft.com/office/drawing/2014/main" id="{B27D0484-A80A-4E55-8B67-7CA37CBC2C2D}"/>
                </a:ext>
              </a:extLst>
            </p:cNvPr>
            <p:cNvSpPr txBox="1"/>
            <p:nvPr/>
          </p:nvSpPr>
          <p:spPr>
            <a:xfrm>
              <a:off x="1163319" y="725269"/>
              <a:ext cx="3608705" cy="369332"/>
            </a:xfrm>
            <a:prstGeom prst="rect">
              <a:avLst/>
            </a:prstGeom>
            <a:noFill/>
          </p:spPr>
          <p:txBody>
            <a:bodyPr wrap="square" rtlCol="0">
              <a:spAutoFit/>
            </a:bodyPr>
            <a:lstStyle/>
            <a:p>
              <a:r>
                <a:rPr lang="en-US" dirty="0"/>
                <a:t>New</a:t>
              </a:r>
            </a:p>
          </p:txBody>
        </p:sp>
        <p:sp>
          <p:nvSpPr>
            <p:cNvPr id="22" name="Rectangle 21">
              <a:extLst>
                <a:ext uri="{FF2B5EF4-FFF2-40B4-BE49-F238E27FC236}">
                  <a16:creationId xmlns:a16="http://schemas.microsoft.com/office/drawing/2014/main" id="{DD471C1E-404F-4610-B424-4F288ACEE003}"/>
                </a:ext>
              </a:extLst>
            </p:cNvPr>
            <p:cNvSpPr/>
            <p:nvPr/>
          </p:nvSpPr>
          <p:spPr>
            <a:xfrm>
              <a:off x="889000" y="754975"/>
              <a:ext cx="274320" cy="274320"/>
            </a:xfrm>
            <a:prstGeom prst="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264D27CE-0DF8-40F9-9A18-0831D8C20599}"/>
                </a:ext>
              </a:extLst>
            </p:cNvPr>
            <p:cNvSpPr/>
            <p:nvPr/>
          </p:nvSpPr>
          <p:spPr>
            <a:xfrm>
              <a:off x="1915160" y="754975"/>
              <a:ext cx="274320" cy="274320"/>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0395358-2F01-44D3-B18B-BAFC76BB9422}"/>
                </a:ext>
              </a:extLst>
            </p:cNvPr>
            <p:cNvSpPr/>
            <p:nvPr/>
          </p:nvSpPr>
          <p:spPr>
            <a:xfrm>
              <a:off x="3603625" y="754975"/>
              <a:ext cx="274320" cy="274320"/>
            </a:xfrm>
            <a:prstGeom prst="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20B4CF1-5CE3-46B8-9C50-7008675F847A}"/>
                </a:ext>
              </a:extLst>
            </p:cNvPr>
            <p:cNvSpPr/>
            <p:nvPr/>
          </p:nvSpPr>
          <p:spPr>
            <a:xfrm>
              <a:off x="6531610" y="754975"/>
              <a:ext cx="274320" cy="274320"/>
            </a:xfrm>
            <a:prstGeom prst="rect">
              <a:avLst/>
            </a:prstGeom>
            <a:solidFill>
              <a:schemeClr val="tx1"/>
            </a:solidFill>
            <a:ln>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3A205ED9-7847-4D4A-AD8F-7B56186072DA}"/>
                </a:ext>
              </a:extLst>
            </p:cNvPr>
            <p:cNvSpPr txBox="1"/>
            <p:nvPr/>
          </p:nvSpPr>
          <p:spPr>
            <a:xfrm>
              <a:off x="2189480" y="716426"/>
              <a:ext cx="1962150" cy="369332"/>
            </a:xfrm>
            <a:prstGeom prst="rect">
              <a:avLst/>
            </a:prstGeom>
            <a:noFill/>
          </p:spPr>
          <p:txBody>
            <a:bodyPr wrap="square" rtlCol="0">
              <a:spAutoFit/>
            </a:bodyPr>
            <a:lstStyle/>
            <a:p>
              <a:r>
                <a:rPr lang="en-US" dirty="0"/>
                <a:t>Competing</a:t>
              </a:r>
            </a:p>
          </p:txBody>
        </p:sp>
        <p:sp>
          <p:nvSpPr>
            <p:cNvPr id="28" name="TextBox 27">
              <a:extLst>
                <a:ext uri="{FF2B5EF4-FFF2-40B4-BE49-F238E27FC236}">
                  <a16:creationId xmlns:a16="http://schemas.microsoft.com/office/drawing/2014/main" id="{750BF07C-037C-452F-BFDC-9E2FF3215929}"/>
                </a:ext>
              </a:extLst>
            </p:cNvPr>
            <p:cNvSpPr txBox="1"/>
            <p:nvPr/>
          </p:nvSpPr>
          <p:spPr>
            <a:xfrm>
              <a:off x="3874135" y="718362"/>
              <a:ext cx="2835910" cy="369332"/>
            </a:xfrm>
            <a:prstGeom prst="rect">
              <a:avLst/>
            </a:prstGeom>
            <a:noFill/>
          </p:spPr>
          <p:txBody>
            <a:bodyPr wrap="square" rtlCol="0">
              <a:spAutoFit/>
            </a:bodyPr>
            <a:lstStyle/>
            <a:p>
              <a:r>
                <a:rPr lang="en-US" dirty="0"/>
                <a:t>Revision or Supplement</a:t>
              </a:r>
            </a:p>
          </p:txBody>
        </p:sp>
        <p:sp>
          <p:nvSpPr>
            <p:cNvPr id="29" name="TextBox 28">
              <a:extLst>
                <a:ext uri="{FF2B5EF4-FFF2-40B4-BE49-F238E27FC236}">
                  <a16:creationId xmlns:a16="http://schemas.microsoft.com/office/drawing/2014/main" id="{03B3E611-FE62-40A8-8725-DD799C06C40F}"/>
                </a:ext>
              </a:extLst>
            </p:cNvPr>
            <p:cNvSpPr txBox="1"/>
            <p:nvPr/>
          </p:nvSpPr>
          <p:spPr>
            <a:xfrm>
              <a:off x="6805930" y="715831"/>
              <a:ext cx="1962150" cy="369332"/>
            </a:xfrm>
            <a:prstGeom prst="rect">
              <a:avLst/>
            </a:prstGeom>
            <a:noFill/>
          </p:spPr>
          <p:txBody>
            <a:bodyPr wrap="square" rtlCol="0">
              <a:spAutoFit/>
            </a:bodyPr>
            <a:lstStyle/>
            <a:p>
              <a:r>
                <a:rPr lang="en-US" dirty="0"/>
                <a:t>Noncompeting</a:t>
              </a:r>
            </a:p>
          </p:txBody>
        </p:sp>
      </p:grpSp>
    </p:spTree>
    <p:extLst>
      <p:ext uri="{BB962C8B-B14F-4D97-AF65-F5344CB8AC3E}">
        <p14:creationId xmlns:p14="http://schemas.microsoft.com/office/powerpoint/2010/main" val="1152400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73F994-A61B-466E-A262-03189AED6021}"/>
              </a:ext>
            </a:extLst>
          </p:cNvPr>
          <p:cNvSpPr txBox="1"/>
          <p:nvPr/>
        </p:nvSpPr>
        <p:spPr>
          <a:xfrm flipH="1">
            <a:off x="0" y="0"/>
            <a:ext cx="12192000" cy="646331"/>
          </a:xfrm>
          <a:prstGeom prst="rect">
            <a:avLst/>
          </a:prstGeom>
          <a:noFill/>
        </p:spPr>
        <p:txBody>
          <a:bodyPr wrap="square" rtlCol="0">
            <a:spAutoFit/>
          </a:bodyPr>
          <a:lstStyle/>
          <a:p>
            <a:pPr algn="ctr"/>
            <a:r>
              <a:rPr lang="en-US" sz="3600" dirty="0"/>
              <a:t>NIH Grants: </a:t>
            </a:r>
            <a:r>
              <a:rPr lang="en-US" sz="3600" dirty="0">
                <a:solidFill>
                  <a:schemeClr val="accent2"/>
                </a:solidFill>
              </a:rPr>
              <a:t>R01-Equivalent Grant Funding</a:t>
            </a:r>
            <a:r>
              <a:rPr lang="en-US" sz="3600" dirty="0"/>
              <a:t> </a:t>
            </a:r>
          </a:p>
        </p:txBody>
      </p:sp>
      <p:sp>
        <p:nvSpPr>
          <p:cNvPr id="8" name="Rectangle 7">
            <a:extLst>
              <a:ext uri="{FF2B5EF4-FFF2-40B4-BE49-F238E27FC236}">
                <a16:creationId xmlns:a16="http://schemas.microsoft.com/office/drawing/2014/main" id="{12DE9435-9931-4875-B9E8-7E09EB1E93E1}"/>
              </a:ext>
            </a:extLst>
          </p:cNvPr>
          <p:cNvSpPr/>
          <p:nvPr/>
        </p:nvSpPr>
        <p:spPr>
          <a:xfrm>
            <a:off x="9062720" y="646330"/>
            <a:ext cx="3129280" cy="6211670"/>
          </a:xfrm>
          <a:prstGeom prst="rect">
            <a:avLst/>
          </a:prstGeom>
          <a:solidFill>
            <a:schemeClr val="accent1">
              <a:lumMod val="20000"/>
              <a:lumOff val="80000"/>
            </a:schemeClr>
          </a:solidFill>
          <a:ln>
            <a:solidFill>
              <a:schemeClr val="accent1">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lumMod val="50000"/>
                  </a:schemeClr>
                </a:solidFill>
              </a:rPr>
              <a:t>R01-Equivalent (R01-Eq) grants are considered the gold standard of NIH awards and provide multi-year funding for a research project, many of which are investigator-initiated</a:t>
            </a:r>
          </a:p>
          <a:p>
            <a:pPr marL="285750" indent="-285750">
              <a:buFont typeface="Arial" panose="020B0604020202020204" pitchFamily="34" charset="0"/>
              <a:buChar char="•"/>
            </a:pPr>
            <a:r>
              <a:rPr lang="en-US" dirty="0">
                <a:solidFill>
                  <a:schemeClr val="tx1">
                    <a:lumMod val="50000"/>
                  </a:schemeClr>
                </a:solidFill>
              </a:rPr>
              <a:t>R01-Eq funding constitutes 65-79% of RPG funding</a:t>
            </a:r>
          </a:p>
          <a:p>
            <a:pPr marL="285750" indent="-285750">
              <a:buFont typeface="Arial" panose="020B0604020202020204" pitchFamily="34" charset="0"/>
              <a:buChar char="•"/>
            </a:pPr>
            <a:r>
              <a:rPr lang="en-US" dirty="0">
                <a:solidFill>
                  <a:schemeClr val="tx1">
                    <a:lumMod val="50000"/>
                  </a:schemeClr>
                </a:solidFill>
              </a:rPr>
              <a:t>The amount of funding for R01-Eq rewards recently increased due to the addition of six grant types (activity codes) in FY 2018</a:t>
            </a:r>
          </a:p>
        </p:txBody>
      </p:sp>
      <p:pic>
        <p:nvPicPr>
          <p:cNvPr id="10" name="Picture 9" descr="A picture containing logo&#10;&#10;Description automatically generated">
            <a:extLst>
              <a:ext uri="{FF2B5EF4-FFF2-40B4-BE49-F238E27FC236}">
                <a16:creationId xmlns:a16="http://schemas.microsoft.com/office/drawing/2014/main" id="{00A93DED-6102-4F9E-A5AC-4F0E58656A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4671" y="5943600"/>
            <a:ext cx="2345378" cy="914400"/>
          </a:xfrm>
          <a:prstGeom prst="rect">
            <a:avLst/>
          </a:prstGeom>
        </p:spPr>
      </p:pic>
      <p:sp>
        <p:nvSpPr>
          <p:cNvPr id="12" name="Rectangle 11">
            <a:extLst>
              <a:ext uri="{FF2B5EF4-FFF2-40B4-BE49-F238E27FC236}">
                <a16:creationId xmlns:a16="http://schemas.microsoft.com/office/drawing/2014/main" id="{2BFBCAE8-A656-4368-BF35-41AD8EA06FD3}"/>
              </a:ext>
            </a:extLst>
          </p:cNvPr>
          <p:cNvSpPr/>
          <p:nvPr/>
        </p:nvSpPr>
        <p:spPr>
          <a:xfrm>
            <a:off x="0" y="6123204"/>
            <a:ext cx="9062720" cy="734796"/>
          </a:xfrm>
          <a:prstGeom prst="rect">
            <a:avLst/>
          </a:prstGeom>
          <a:solidFill>
            <a:schemeClr val="bg2">
              <a:lumMod val="8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dirty="0">
                <a:solidFill>
                  <a:srgbClr val="004282">
                    <a:lumMod val="50000"/>
                  </a:srgbClr>
                </a:solidFill>
                <a:latin typeface="Franklin Gothic Medium"/>
              </a:rPr>
              <a:t>R01-Equivalent awards include DP1, DP2, DP5, R01, R23, R29, R35, R37, RF1, RL1, and U01 activity codes. Does not include sub project funding. </a:t>
            </a:r>
            <a:r>
              <a:rPr kumimoji="0" lang="en-US" sz="1000" b="0" i="1" u="none" strike="noStrike" kern="1200" cap="none" spc="0" normalizeH="0" baseline="0" noProof="0" dirty="0">
                <a:ln>
                  <a:noFill/>
                </a:ln>
                <a:solidFill>
                  <a:srgbClr val="004282">
                    <a:lumMod val="50000"/>
                  </a:srgbClr>
                </a:solidFill>
                <a:effectLst/>
                <a:uLnTx/>
                <a:uFillTx/>
                <a:latin typeface="Franklin Gothic Medium"/>
                <a:ea typeface="+mn-ea"/>
                <a:cs typeface="+mn-cs"/>
              </a:rPr>
              <a:t>Type 1 awards are “New”; types 2, 4, and 9 awards are “Competing”; type 3 awards are “Revision or Supplement; and types 4, 5, 6, 7, and 8 are “Noncompeting”. FY 2010 data includes ARRA funding.</a:t>
            </a:r>
            <a:endPar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rPr>
              <a:t>Source: </a:t>
            </a:r>
            <a:r>
              <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hlinkClick r:id="rId3"/>
              </a:rPr>
              <a:t>NIH RePORTER</a:t>
            </a:r>
            <a:endParaRPr lang="en-US" dirty="0"/>
          </a:p>
        </p:txBody>
      </p:sp>
      <p:graphicFrame>
        <p:nvGraphicFramePr>
          <p:cNvPr id="17" name="Chart 16">
            <a:extLst>
              <a:ext uri="{FF2B5EF4-FFF2-40B4-BE49-F238E27FC236}">
                <a16:creationId xmlns:a16="http://schemas.microsoft.com/office/drawing/2014/main" id="{DC2722AD-4BD5-4850-A20F-456BD91D945A}"/>
              </a:ext>
            </a:extLst>
          </p:cNvPr>
          <p:cNvGraphicFramePr>
            <a:graphicFrameLocks/>
          </p:cNvGraphicFramePr>
          <p:nvPr>
            <p:extLst>
              <p:ext uri="{D42A27DB-BD31-4B8C-83A1-F6EECF244321}">
                <p14:modId xmlns:p14="http://schemas.microsoft.com/office/powerpoint/2010/main" val="2876577083"/>
              </p:ext>
            </p:extLst>
          </p:nvPr>
        </p:nvGraphicFramePr>
        <p:xfrm>
          <a:off x="0" y="641568"/>
          <a:ext cx="8686800" cy="5486400"/>
        </p:xfrm>
        <a:graphic>
          <a:graphicData uri="http://schemas.openxmlformats.org/drawingml/2006/chart">
            <c:chart xmlns:c="http://schemas.openxmlformats.org/drawingml/2006/chart" xmlns:r="http://schemas.openxmlformats.org/officeDocument/2006/relationships" r:id="rId4"/>
          </a:graphicData>
        </a:graphic>
      </p:graphicFrame>
      <p:grpSp>
        <p:nvGrpSpPr>
          <p:cNvPr id="18" name="Group 17">
            <a:extLst>
              <a:ext uri="{FF2B5EF4-FFF2-40B4-BE49-F238E27FC236}">
                <a16:creationId xmlns:a16="http://schemas.microsoft.com/office/drawing/2014/main" id="{44AC0D20-BFFD-489E-B237-1E58A6D75C20}"/>
              </a:ext>
            </a:extLst>
          </p:cNvPr>
          <p:cNvGrpSpPr/>
          <p:nvPr/>
        </p:nvGrpSpPr>
        <p:grpSpPr>
          <a:xfrm>
            <a:off x="995680" y="646331"/>
            <a:ext cx="7879080" cy="1093234"/>
            <a:chOff x="889000" y="826278"/>
            <a:chExt cx="7879080" cy="1093234"/>
          </a:xfrm>
        </p:grpSpPr>
        <p:sp>
          <p:nvSpPr>
            <p:cNvPr id="19" name="TextBox 18">
              <a:extLst>
                <a:ext uri="{FF2B5EF4-FFF2-40B4-BE49-F238E27FC236}">
                  <a16:creationId xmlns:a16="http://schemas.microsoft.com/office/drawing/2014/main" id="{7C401326-891F-4966-BBFC-18D449EF5F7E}"/>
                </a:ext>
              </a:extLst>
            </p:cNvPr>
            <p:cNvSpPr txBox="1"/>
            <p:nvPr/>
          </p:nvSpPr>
          <p:spPr>
            <a:xfrm>
              <a:off x="1163319" y="835716"/>
              <a:ext cx="2524761" cy="369332"/>
            </a:xfrm>
            <a:prstGeom prst="rect">
              <a:avLst/>
            </a:prstGeom>
            <a:noFill/>
          </p:spPr>
          <p:txBody>
            <a:bodyPr wrap="square" rtlCol="0">
              <a:spAutoFit/>
            </a:bodyPr>
            <a:lstStyle/>
            <a:p>
              <a:r>
                <a:rPr lang="en-US" dirty="0"/>
                <a:t>New</a:t>
              </a:r>
            </a:p>
          </p:txBody>
        </p:sp>
        <p:sp>
          <p:nvSpPr>
            <p:cNvPr id="20" name="Rectangle 19">
              <a:extLst>
                <a:ext uri="{FF2B5EF4-FFF2-40B4-BE49-F238E27FC236}">
                  <a16:creationId xmlns:a16="http://schemas.microsoft.com/office/drawing/2014/main" id="{F4979848-23EA-4525-82C3-AB36F7238918}"/>
                </a:ext>
              </a:extLst>
            </p:cNvPr>
            <p:cNvSpPr/>
            <p:nvPr/>
          </p:nvSpPr>
          <p:spPr>
            <a:xfrm>
              <a:off x="889000" y="865422"/>
              <a:ext cx="274320" cy="274320"/>
            </a:xfrm>
            <a:prstGeom prst="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3951B58-8122-400B-8C85-79DFEA7C452F}"/>
                </a:ext>
              </a:extLst>
            </p:cNvPr>
            <p:cNvSpPr/>
            <p:nvPr/>
          </p:nvSpPr>
          <p:spPr>
            <a:xfrm>
              <a:off x="1915160" y="865422"/>
              <a:ext cx="274320" cy="274320"/>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13075157-3671-4180-8B45-385AE6ED1183}"/>
                </a:ext>
              </a:extLst>
            </p:cNvPr>
            <p:cNvSpPr/>
            <p:nvPr/>
          </p:nvSpPr>
          <p:spPr>
            <a:xfrm>
              <a:off x="3603625" y="865422"/>
              <a:ext cx="274320" cy="274320"/>
            </a:xfrm>
            <a:prstGeom prst="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206CFCF-C0C6-436C-BDE9-EB1E258A8E0C}"/>
                </a:ext>
              </a:extLst>
            </p:cNvPr>
            <p:cNvSpPr/>
            <p:nvPr/>
          </p:nvSpPr>
          <p:spPr>
            <a:xfrm>
              <a:off x="6531610" y="865422"/>
              <a:ext cx="274320" cy="274320"/>
            </a:xfrm>
            <a:prstGeom prst="rect">
              <a:avLst/>
            </a:prstGeom>
            <a:solidFill>
              <a:schemeClr val="tx1"/>
            </a:solidFill>
            <a:ln>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a:extLst>
                <a:ext uri="{FF2B5EF4-FFF2-40B4-BE49-F238E27FC236}">
                  <a16:creationId xmlns:a16="http://schemas.microsoft.com/office/drawing/2014/main" id="{CA8176AF-8057-447A-936F-1C692E6F1139}"/>
                </a:ext>
              </a:extLst>
            </p:cNvPr>
            <p:cNvCxnSpPr>
              <a:cxnSpLocks/>
            </p:cNvCxnSpPr>
            <p:nvPr/>
          </p:nvCxnSpPr>
          <p:spPr>
            <a:xfrm>
              <a:off x="889000" y="1596347"/>
              <a:ext cx="274320" cy="0"/>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35" name="TextBox 34">
              <a:extLst>
                <a:ext uri="{FF2B5EF4-FFF2-40B4-BE49-F238E27FC236}">
                  <a16:creationId xmlns:a16="http://schemas.microsoft.com/office/drawing/2014/main" id="{A1DE77E5-FBDD-481B-8DCD-965509B87F85}"/>
                </a:ext>
              </a:extLst>
            </p:cNvPr>
            <p:cNvSpPr txBox="1"/>
            <p:nvPr/>
          </p:nvSpPr>
          <p:spPr>
            <a:xfrm>
              <a:off x="2189480" y="826873"/>
              <a:ext cx="1962150" cy="369332"/>
            </a:xfrm>
            <a:prstGeom prst="rect">
              <a:avLst/>
            </a:prstGeom>
            <a:noFill/>
          </p:spPr>
          <p:txBody>
            <a:bodyPr wrap="square" rtlCol="0">
              <a:spAutoFit/>
            </a:bodyPr>
            <a:lstStyle/>
            <a:p>
              <a:r>
                <a:rPr lang="en-US" dirty="0"/>
                <a:t>Competing</a:t>
              </a:r>
            </a:p>
          </p:txBody>
        </p:sp>
        <p:sp>
          <p:nvSpPr>
            <p:cNvPr id="36" name="TextBox 35">
              <a:extLst>
                <a:ext uri="{FF2B5EF4-FFF2-40B4-BE49-F238E27FC236}">
                  <a16:creationId xmlns:a16="http://schemas.microsoft.com/office/drawing/2014/main" id="{17669628-3AD6-485F-822A-21BAE5AD5A28}"/>
                </a:ext>
              </a:extLst>
            </p:cNvPr>
            <p:cNvSpPr txBox="1"/>
            <p:nvPr/>
          </p:nvSpPr>
          <p:spPr>
            <a:xfrm>
              <a:off x="3874135" y="828809"/>
              <a:ext cx="2835910" cy="369332"/>
            </a:xfrm>
            <a:prstGeom prst="rect">
              <a:avLst/>
            </a:prstGeom>
            <a:noFill/>
          </p:spPr>
          <p:txBody>
            <a:bodyPr wrap="square" rtlCol="0">
              <a:spAutoFit/>
            </a:bodyPr>
            <a:lstStyle/>
            <a:p>
              <a:r>
                <a:rPr lang="en-US" dirty="0"/>
                <a:t>Revision or Supplement</a:t>
              </a:r>
            </a:p>
          </p:txBody>
        </p:sp>
        <p:sp>
          <p:nvSpPr>
            <p:cNvPr id="37" name="TextBox 36">
              <a:extLst>
                <a:ext uri="{FF2B5EF4-FFF2-40B4-BE49-F238E27FC236}">
                  <a16:creationId xmlns:a16="http://schemas.microsoft.com/office/drawing/2014/main" id="{5BAEAEC6-AAE2-4195-8573-A12135738985}"/>
                </a:ext>
              </a:extLst>
            </p:cNvPr>
            <p:cNvSpPr txBox="1"/>
            <p:nvPr/>
          </p:nvSpPr>
          <p:spPr>
            <a:xfrm>
              <a:off x="6805930" y="826278"/>
              <a:ext cx="1962150" cy="369332"/>
            </a:xfrm>
            <a:prstGeom prst="rect">
              <a:avLst/>
            </a:prstGeom>
            <a:noFill/>
          </p:spPr>
          <p:txBody>
            <a:bodyPr wrap="square" rtlCol="0">
              <a:spAutoFit/>
            </a:bodyPr>
            <a:lstStyle/>
            <a:p>
              <a:r>
                <a:rPr lang="en-US" dirty="0"/>
                <a:t>Noncompeting</a:t>
              </a:r>
            </a:p>
          </p:txBody>
        </p:sp>
        <p:sp>
          <p:nvSpPr>
            <p:cNvPr id="38" name="TextBox 37">
              <a:extLst>
                <a:ext uri="{FF2B5EF4-FFF2-40B4-BE49-F238E27FC236}">
                  <a16:creationId xmlns:a16="http://schemas.microsoft.com/office/drawing/2014/main" id="{DD21CBBB-9D1D-41AF-8B4F-0F94CAB997EB}"/>
                </a:ext>
              </a:extLst>
            </p:cNvPr>
            <p:cNvSpPr txBox="1"/>
            <p:nvPr/>
          </p:nvSpPr>
          <p:spPr>
            <a:xfrm>
              <a:off x="1163320" y="1273181"/>
              <a:ext cx="2524760" cy="646331"/>
            </a:xfrm>
            <a:prstGeom prst="rect">
              <a:avLst/>
            </a:prstGeom>
            <a:noFill/>
          </p:spPr>
          <p:txBody>
            <a:bodyPr wrap="square" rtlCol="0">
              <a:spAutoFit/>
            </a:bodyPr>
            <a:lstStyle/>
            <a:p>
              <a:r>
                <a:rPr lang="en-US" dirty="0"/>
                <a:t>Total Funding, inflation-adjusted (1995)</a:t>
              </a:r>
            </a:p>
          </p:txBody>
        </p:sp>
        <p:cxnSp>
          <p:nvCxnSpPr>
            <p:cNvPr id="39" name="Straight Connector 38">
              <a:extLst>
                <a:ext uri="{FF2B5EF4-FFF2-40B4-BE49-F238E27FC236}">
                  <a16:creationId xmlns:a16="http://schemas.microsoft.com/office/drawing/2014/main" id="{CFA61B47-06B6-4234-ABA5-2BD7DDCEB037}"/>
                </a:ext>
              </a:extLst>
            </p:cNvPr>
            <p:cNvCxnSpPr>
              <a:cxnSpLocks/>
            </p:cNvCxnSpPr>
            <p:nvPr/>
          </p:nvCxnSpPr>
          <p:spPr>
            <a:xfrm>
              <a:off x="4446905" y="1597574"/>
              <a:ext cx="274320" cy="0"/>
            </a:xfrm>
            <a:prstGeom prst="line">
              <a:avLst/>
            </a:prstGeom>
            <a:ln w="38100">
              <a:solidFill>
                <a:schemeClr val="accent2">
                  <a:lumMod val="50000"/>
                </a:schemeClr>
              </a:solidFill>
            </a:ln>
          </p:spPr>
          <p:style>
            <a:lnRef idx="1">
              <a:schemeClr val="accent2"/>
            </a:lnRef>
            <a:fillRef idx="0">
              <a:schemeClr val="accent2"/>
            </a:fillRef>
            <a:effectRef idx="0">
              <a:schemeClr val="accent2"/>
            </a:effectRef>
            <a:fontRef idx="minor">
              <a:schemeClr val="tx1"/>
            </a:fontRef>
          </p:style>
        </p:cxnSp>
        <p:sp>
          <p:nvSpPr>
            <p:cNvPr id="40" name="TextBox 39">
              <a:extLst>
                <a:ext uri="{FF2B5EF4-FFF2-40B4-BE49-F238E27FC236}">
                  <a16:creationId xmlns:a16="http://schemas.microsoft.com/office/drawing/2014/main" id="{27D484B9-6D1A-446C-B0AF-D52EAB297C5A}"/>
                </a:ext>
              </a:extLst>
            </p:cNvPr>
            <p:cNvSpPr txBox="1"/>
            <p:nvPr/>
          </p:nvSpPr>
          <p:spPr>
            <a:xfrm>
              <a:off x="4717415" y="1273181"/>
              <a:ext cx="2524760" cy="646331"/>
            </a:xfrm>
            <a:prstGeom prst="rect">
              <a:avLst/>
            </a:prstGeom>
            <a:noFill/>
          </p:spPr>
          <p:txBody>
            <a:bodyPr wrap="square" rtlCol="0">
              <a:spAutoFit/>
            </a:bodyPr>
            <a:lstStyle/>
            <a:p>
              <a:r>
                <a:rPr lang="en-US" dirty="0"/>
                <a:t>Total Funding, inflation-adjusted (2010)</a:t>
              </a:r>
            </a:p>
          </p:txBody>
        </p:sp>
      </p:grpSp>
    </p:spTree>
    <p:extLst>
      <p:ext uri="{BB962C8B-B14F-4D97-AF65-F5344CB8AC3E}">
        <p14:creationId xmlns:p14="http://schemas.microsoft.com/office/powerpoint/2010/main" val="2852615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3167BE-AB79-481C-9C90-98F50CA2D25F}"/>
              </a:ext>
            </a:extLst>
          </p:cNvPr>
          <p:cNvSpPr txBox="1"/>
          <p:nvPr/>
        </p:nvSpPr>
        <p:spPr>
          <a:xfrm flipH="1">
            <a:off x="0" y="0"/>
            <a:ext cx="12192000" cy="646331"/>
          </a:xfrm>
          <a:prstGeom prst="rect">
            <a:avLst/>
          </a:prstGeom>
          <a:noFill/>
        </p:spPr>
        <p:txBody>
          <a:bodyPr wrap="square" rtlCol="0">
            <a:spAutoFit/>
          </a:bodyPr>
          <a:lstStyle/>
          <a:p>
            <a:pPr algn="ctr"/>
            <a:r>
              <a:rPr lang="en-US" sz="3600" dirty="0"/>
              <a:t>NIH Grants: </a:t>
            </a:r>
            <a:r>
              <a:rPr lang="en-US" sz="3600" dirty="0">
                <a:solidFill>
                  <a:schemeClr val="accent2"/>
                </a:solidFill>
              </a:rPr>
              <a:t>Number of R01-Equivalent Grants</a:t>
            </a:r>
            <a:endParaRPr lang="en-US" sz="3600" dirty="0"/>
          </a:p>
        </p:txBody>
      </p:sp>
      <p:sp>
        <p:nvSpPr>
          <p:cNvPr id="9" name="Rectangle 8">
            <a:extLst>
              <a:ext uri="{FF2B5EF4-FFF2-40B4-BE49-F238E27FC236}">
                <a16:creationId xmlns:a16="http://schemas.microsoft.com/office/drawing/2014/main" id="{191656EE-6276-4E66-9B37-1A859524DB8C}"/>
              </a:ext>
            </a:extLst>
          </p:cNvPr>
          <p:cNvSpPr/>
          <p:nvPr/>
        </p:nvSpPr>
        <p:spPr>
          <a:xfrm>
            <a:off x="9062720" y="646330"/>
            <a:ext cx="3129280" cy="6211670"/>
          </a:xfrm>
          <a:prstGeom prst="rect">
            <a:avLst/>
          </a:prstGeom>
          <a:solidFill>
            <a:schemeClr val="accent1">
              <a:lumMod val="20000"/>
              <a:lumOff val="80000"/>
            </a:schemeClr>
          </a:solidFill>
          <a:ln>
            <a:solidFill>
              <a:schemeClr val="accent1">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lumMod val="50000"/>
                  </a:schemeClr>
                </a:solidFill>
              </a:rPr>
              <a:t>The number of R01-Eq awards has mirrored NIH’s funding capacity</a:t>
            </a:r>
          </a:p>
          <a:p>
            <a:pPr marL="285750" indent="-285750">
              <a:buFont typeface="Arial" panose="020B0604020202020204" pitchFamily="34" charset="0"/>
              <a:buChar char="•"/>
            </a:pPr>
            <a:r>
              <a:rPr lang="en-US" dirty="0">
                <a:solidFill>
                  <a:schemeClr val="tx1">
                    <a:lumMod val="50000"/>
                  </a:schemeClr>
                </a:solidFill>
              </a:rPr>
              <a:t>The number of R01-Eq awards also increased due to the definition change in FY 2018</a:t>
            </a:r>
          </a:p>
        </p:txBody>
      </p:sp>
      <p:pic>
        <p:nvPicPr>
          <p:cNvPr id="11" name="Picture 10" descr="A picture containing logo&#10;&#10;Description automatically generated">
            <a:extLst>
              <a:ext uri="{FF2B5EF4-FFF2-40B4-BE49-F238E27FC236}">
                <a16:creationId xmlns:a16="http://schemas.microsoft.com/office/drawing/2014/main" id="{4A84AABB-5163-4E07-B9C2-319D7BF7E3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4671" y="5943600"/>
            <a:ext cx="2345378" cy="914400"/>
          </a:xfrm>
          <a:prstGeom prst="rect">
            <a:avLst/>
          </a:prstGeom>
        </p:spPr>
      </p:pic>
      <p:sp>
        <p:nvSpPr>
          <p:cNvPr id="13" name="Rectangle 12">
            <a:extLst>
              <a:ext uri="{FF2B5EF4-FFF2-40B4-BE49-F238E27FC236}">
                <a16:creationId xmlns:a16="http://schemas.microsoft.com/office/drawing/2014/main" id="{AF2B28E4-586F-4280-9004-3C1545890C64}"/>
              </a:ext>
            </a:extLst>
          </p:cNvPr>
          <p:cNvSpPr/>
          <p:nvPr/>
        </p:nvSpPr>
        <p:spPr>
          <a:xfrm>
            <a:off x="0" y="6123204"/>
            <a:ext cx="9062720" cy="734796"/>
          </a:xfrm>
          <a:prstGeom prst="rect">
            <a:avLst/>
          </a:prstGeom>
          <a:solidFill>
            <a:schemeClr val="bg2">
              <a:lumMod val="8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dirty="0">
                <a:solidFill>
                  <a:srgbClr val="004282">
                    <a:lumMod val="50000"/>
                  </a:srgbClr>
                </a:solidFill>
                <a:latin typeface="Franklin Gothic Medium"/>
              </a:rPr>
              <a:t>R01-Equivalent awards include DP1, DP2, DP5, R01, R23, R29, R35, R37, RF1, RL1, and U01 activity codes. Does not include sub project funding. </a:t>
            </a:r>
            <a:r>
              <a:rPr kumimoji="0" lang="en-US" sz="1000" b="0" i="1" u="none" strike="noStrike" kern="1200" cap="none" spc="0" normalizeH="0" baseline="0" noProof="0" dirty="0">
                <a:ln>
                  <a:noFill/>
                </a:ln>
                <a:solidFill>
                  <a:srgbClr val="004282">
                    <a:lumMod val="50000"/>
                  </a:srgbClr>
                </a:solidFill>
                <a:effectLst/>
                <a:uLnTx/>
                <a:uFillTx/>
                <a:latin typeface="Franklin Gothic Medium"/>
                <a:ea typeface="+mn-ea"/>
                <a:cs typeface="+mn-cs"/>
              </a:rPr>
              <a:t>Type 1 awards are “New”; types 2, 4, and 9 awards are “Competing”; type 3 awards are “Revision or Supplement; and types 4, 5, 6, 7, and 8 are “Noncompeting”. FY 2010 data includes ARRA funding.</a:t>
            </a:r>
            <a:endPar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rPr>
              <a:t>Source: </a:t>
            </a:r>
            <a:r>
              <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hlinkClick r:id="rId3"/>
              </a:rPr>
              <a:t>NIH </a:t>
            </a:r>
            <a:r>
              <a:rPr kumimoji="0" lang="en-US" sz="1000" b="0" i="0" u="none" strike="noStrike" kern="1200" cap="none" spc="0" normalizeH="0" baseline="0" noProof="0" dirty="0" err="1">
                <a:ln>
                  <a:noFill/>
                </a:ln>
                <a:solidFill>
                  <a:srgbClr val="004282">
                    <a:lumMod val="50000"/>
                  </a:srgbClr>
                </a:solidFill>
                <a:effectLst/>
                <a:uLnTx/>
                <a:uFillTx/>
                <a:latin typeface="Franklin Gothic Medium"/>
                <a:ea typeface="+mn-ea"/>
                <a:cs typeface="+mn-cs"/>
                <a:hlinkClick r:id="rId3"/>
              </a:rPr>
              <a:t>RePORTER</a:t>
            </a:r>
            <a:endParaRPr lang="en-US" sz="1000" dirty="0"/>
          </a:p>
        </p:txBody>
      </p:sp>
      <p:graphicFrame>
        <p:nvGraphicFramePr>
          <p:cNvPr id="16" name="Chart 15">
            <a:extLst>
              <a:ext uri="{FF2B5EF4-FFF2-40B4-BE49-F238E27FC236}">
                <a16:creationId xmlns:a16="http://schemas.microsoft.com/office/drawing/2014/main" id="{082535D6-1988-4203-9110-9937BE4EDC80}"/>
              </a:ext>
            </a:extLst>
          </p:cNvPr>
          <p:cNvGraphicFramePr>
            <a:graphicFrameLocks/>
          </p:cNvGraphicFramePr>
          <p:nvPr>
            <p:extLst>
              <p:ext uri="{D42A27DB-BD31-4B8C-83A1-F6EECF244321}">
                <p14:modId xmlns:p14="http://schemas.microsoft.com/office/powerpoint/2010/main" val="3101371771"/>
              </p:ext>
            </p:extLst>
          </p:nvPr>
        </p:nvGraphicFramePr>
        <p:xfrm>
          <a:off x="0" y="636804"/>
          <a:ext cx="8686800" cy="5486400"/>
        </p:xfrm>
        <a:graphic>
          <a:graphicData uri="http://schemas.openxmlformats.org/drawingml/2006/chart">
            <c:chart xmlns:c="http://schemas.openxmlformats.org/drawingml/2006/chart" xmlns:r="http://schemas.openxmlformats.org/officeDocument/2006/relationships" r:id="rId4"/>
          </a:graphicData>
        </a:graphic>
      </p:graphicFrame>
      <p:grpSp>
        <p:nvGrpSpPr>
          <p:cNvPr id="17" name="Group 16">
            <a:extLst>
              <a:ext uri="{FF2B5EF4-FFF2-40B4-BE49-F238E27FC236}">
                <a16:creationId xmlns:a16="http://schemas.microsoft.com/office/drawing/2014/main" id="{20E4FCC1-6A74-41C6-8356-AD081E9E2D71}"/>
              </a:ext>
            </a:extLst>
          </p:cNvPr>
          <p:cNvGrpSpPr/>
          <p:nvPr/>
        </p:nvGrpSpPr>
        <p:grpSpPr>
          <a:xfrm>
            <a:off x="987665" y="641568"/>
            <a:ext cx="7879080" cy="378770"/>
            <a:chOff x="889000" y="715831"/>
            <a:chExt cx="7879080" cy="378770"/>
          </a:xfrm>
        </p:grpSpPr>
        <p:sp>
          <p:nvSpPr>
            <p:cNvPr id="18" name="TextBox 17">
              <a:extLst>
                <a:ext uri="{FF2B5EF4-FFF2-40B4-BE49-F238E27FC236}">
                  <a16:creationId xmlns:a16="http://schemas.microsoft.com/office/drawing/2014/main" id="{5F882629-CCDF-4E04-855F-77AB096F0A11}"/>
                </a:ext>
              </a:extLst>
            </p:cNvPr>
            <p:cNvSpPr txBox="1"/>
            <p:nvPr/>
          </p:nvSpPr>
          <p:spPr>
            <a:xfrm>
              <a:off x="1163319" y="725269"/>
              <a:ext cx="3608705" cy="369332"/>
            </a:xfrm>
            <a:prstGeom prst="rect">
              <a:avLst/>
            </a:prstGeom>
            <a:noFill/>
          </p:spPr>
          <p:txBody>
            <a:bodyPr wrap="square" rtlCol="0">
              <a:spAutoFit/>
            </a:bodyPr>
            <a:lstStyle/>
            <a:p>
              <a:r>
                <a:rPr lang="en-US" dirty="0"/>
                <a:t>New</a:t>
              </a:r>
            </a:p>
          </p:txBody>
        </p:sp>
        <p:sp>
          <p:nvSpPr>
            <p:cNvPr id="19" name="Rectangle 18">
              <a:extLst>
                <a:ext uri="{FF2B5EF4-FFF2-40B4-BE49-F238E27FC236}">
                  <a16:creationId xmlns:a16="http://schemas.microsoft.com/office/drawing/2014/main" id="{DC678691-072F-4283-BA35-7C01698907CF}"/>
                </a:ext>
              </a:extLst>
            </p:cNvPr>
            <p:cNvSpPr/>
            <p:nvPr/>
          </p:nvSpPr>
          <p:spPr>
            <a:xfrm>
              <a:off x="889000" y="754975"/>
              <a:ext cx="274320" cy="274320"/>
            </a:xfrm>
            <a:prstGeom prst="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FC57039E-A5DC-4392-84EA-2520DE3ABA50}"/>
                </a:ext>
              </a:extLst>
            </p:cNvPr>
            <p:cNvSpPr/>
            <p:nvPr/>
          </p:nvSpPr>
          <p:spPr>
            <a:xfrm>
              <a:off x="1915160" y="754975"/>
              <a:ext cx="274320" cy="274320"/>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6ED749C-96EE-4201-86C6-D7671555289C}"/>
                </a:ext>
              </a:extLst>
            </p:cNvPr>
            <p:cNvSpPr/>
            <p:nvPr/>
          </p:nvSpPr>
          <p:spPr>
            <a:xfrm>
              <a:off x="3603625" y="754975"/>
              <a:ext cx="274320" cy="274320"/>
            </a:xfrm>
            <a:prstGeom prst="rect">
              <a:avLst/>
            </a:prstGeom>
            <a:solidFill>
              <a:schemeClr val="tx1">
                <a:lumMod val="40000"/>
                <a:lumOff val="60000"/>
              </a:schemeClr>
            </a:solidFill>
            <a:ln>
              <a:solidFill>
                <a:schemeClr val="tx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B1B3BD5-FD5E-4134-8A97-95093CAB7F45}"/>
                </a:ext>
              </a:extLst>
            </p:cNvPr>
            <p:cNvSpPr/>
            <p:nvPr/>
          </p:nvSpPr>
          <p:spPr>
            <a:xfrm>
              <a:off x="6531610" y="754975"/>
              <a:ext cx="274320" cy="274320"/>
            </a:xfrm>
            <a:prstGeom prst="rect">
              <a:avLst/>
            </a:prstGeom>
            <a:solidFill>
              <a:schemeClr val="tx1"/>
            </a:solidFill>
            <a:ln>
              <a:solidFill>
                <a:schemeClr val="tx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279BDCD7-8329-4944-A881-583831E0B99D}"/>
                </a:ext>
              </a:extLst>
            </p:cNvPr>
            <p:cNvSpPr txBox="1"/>
            <p:nvPr/>
          </p:nvSpPr>
          <p:spPr>
            <a:xfrm>
              <a:off x="2189480" y="716426"/>
              <a:ext cx="1962150" cy="369332"/>
            </a:xfrm>
            <a:prstGeom prst="rect">
              <a:avLst/>
            </a:prstGeom>
            <a:noFill/>
          </p:spPr>
          <p:txBody>
            <a:bodyPr wrap="square" rtlCol="0">
              <a:spAutoFit/>
            </a:bodyPr>
            <a:lstStyle/>
            <a:p>
              <a:r>
                <a:rPr lang="en-US" dirty="0"/>
                <a:t>Competing</a:t>
              </a:r>
            </a:p>
          </p:txBody>
        </p:sp>
        <p:sp>
          <p:nvSpPr>
            <p:cNvPr id="33" name="TextBox 32">
              <a:extLst>
                <a:ext uri="{FF2B5EF4-FFF2-40B4-BE49-F238E27FC236}">
                  <a16:creationId xmlns:a16="http://schemas.microsoft.com/office/drawing/2014/main" id="{D52F8070-7C4D-4AC7-8812-5AB859797095}"/>
                </a:ext>
              </a:extLst>
            </p:cNvPr>
            <p:cNvSpPr txBox="1"/>
            <p:nvPr/>
          </p:nvSpPr>
          <p:spPr>
            <a:xfrm>
              <a:off x="3874135" y="718362"/>
              <a:ext cx="2835910" cy="369332"/>
            </a:xfrm>
            <a:prstGeom prst="rect">
              <a:avLst/>
            </a:prstGeom>
            <a:noFill/>
          </p:spPr>
          <p:txBody>
            <a:bodyPr wrap="square" rtlCol="0">
              <a:spAutoFit/>
            </a:bodyPr>
            <a:lstStyle/>
            <a:p>
              <a:r>
                <a:rPr lang="en-US" dirty="0"/>
                <a:t>Revision or Supplement</a:t>
              </a:r>
            </a:p>
          </p:txBody>
        </p:sp>
        <p:sp>
          <p:nvSpPr>
            <p:cNvPr id="34" name="TextBox 33">
              <a:extLst>
                <a:ext uri="{FF2B5EF4-FFF2-40B4-BE49-F238E27FC236}">
                  <a16:creationId xmlns:a16="http://schemas.microsoft.com/office/drawing/2014/main" id="{88517B00-23A4-48D2-A1AA-8D4055E9AB52}"/>
                </a:ext>
              </a:extLst>
            </p:cNvPr>
            <p:cNvSpPr txBox="1"/>
            <p:nvPr/>
          </p:nvSpPr>
          <p:spPr>
            <a:xfrm>
              <a:off x="6805930" y="715831"/>
              <a:ext cx="1962150" cy="369332"/>
            </a:xfrm>
            <a:prstGeom prst="rect">
              <a:avLst/>
            </a:prstGeom>
            <a:noFill/>
          </p:spPr>
          <p:txBody>
            <a:bodyPr wrap="square" rtlCol="0">
              <a:spAutoFit/>
            </a:bodyPr>
            <a:lstStyle/>
            <a:p>
              <a:r>
                <a:rPr lang="en-US" dirty="0"/>
                <a:t>Noncompeting</a:t>
              </a:r>
            </a:p>
          </p:txBody>
        </p:sp>
      </p:grpSp>
    </p:spTree>
    <p:extLst>
      <p:ext uri="{BB962C8B-B14F-4D97-AF65-F5344CB8AC3E}">
        <p14:creationId xmlns:p14="http://schemas.microsoft.com/office/powerpoint/2010/main" val="507199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18BA774-0C50-4EF8-9C5C-0DC07BEAD68C}"/>
              </a:ext>
            </a:extLst>
          </p:cNvPr>
          <p:cNvSpPr txBox="1"/>
          <p:nvPr/>
        </p:nvSpPr>
        <p:spPr>
          <a:xfrm flipH="1">
            <a:off x="0" y="0"/>
            <a:ext cx="12192000" cy="646331"/>
          </a:xfrm>
          <a:prstGeom prst="rect">
            <a:avLst/>
          </a:prstGeom>
          <a:noFill/>
        </p:spPr>
        <p:txBody>
          <a:bodyPr wrap="square" rtlCol="0">
            <a:spAutoFit/>
          </a:bodyPr>
          <a:lstStyle/>
          <a:p>
            <a:pPr algn="ctr"/>
            <a:r>
              <a:rPr lang="en-US" sz="3600" dirty="0"/>
              <a:t>NIH Grants: </a:t>
            </a:r>
            <a:r>
              <a:rPr lang="en-US" sz="3600" dirty="0">
                <a:solidFill>
                  <a:schemeClr val="accent2"/>
                </a:solidFill>
              </a:rPr>
              <a:t>R01-Eq Awards to First-Time Investigators </a:t>
            </a:r>
            <a:endParaRPr lang="en-US" sz="3600" dirty="0"/>
          </a:p>
        </p:txBody>
      </p:sp>
      <p:sp>
        <p:nvSpPr>
          <p:cNvPr id="7" name="Rectangle 6">
            <a:extLst>
              <a:ext uri="{FF2B5EF4-FFF2-40B4-BE49-F238E27FC236}">
                <a16:creationId xmlns:a16="http://schemas.microsoft.com/office/drawing/2014/main" id="{48BB854A-45FA-4EBC-BEE5-88CB914F33BC}"/>
              </a:ext>
            </a:extLst>
          </p:cNvPr>
          <p:cNvSpPr/>
          <p:nvPr/>
        </p:nvSpPr>
        <p:spPr>
          <a:xfrm>
            <a:off x="9062720" y="646330"/>
            <a:ext cx="3129280" cy="6211670"/>
          </a:xfrm>
          <a:prstGeom prst="rect">
            <a:avLst/>
          </a:prstGeom>
          <a:solidFill>
            <a:schemeClr val="accent1">
              <a:lumMod val="20000"/>
              <a:lumOff val="80000"/>
            </a:schemeClr>
          </a:solidFill>
          <a:ln>
            <a:solidFill>
              <a:schemeClr val="accent1">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lumMod val="50000"/>
                  </a:schemeClr>
                </a:solidFill>
              </a:rPr>
              <a:t>“First-time” R01-Eq awards measure the number of R01-Eq awards made to applicants who have not previously received an R01-Eq award (i.e., new investigators) and constitute 22-29% of all R01-Eq awards</a:t>
            </a:r>
          </a:p>
          <a:p>
            <a:pPr marL="285750" indent="-285750">
              <a:buFont typeface="Arial" panose="020B0604020202020204" pitchFamily="34" charset="0"/>
              <a:buChar char="•"/>
            </a:pPr>
            <a:r>
              <a:rPr lang="en-US" dirty="0">
                <a:solidFill>
                  <a:schemeClr val="tx1">
                    <a:lumMod val="50000"/>
                  </a:schemeClr>
                </a:solidFill>
              </a:rPr>
              <a:t>The number of first-time awards in the past decade has been more stable than the number of R01-Eq awards overall, reflecting NIH’s commitment to bring new investigators into the workforce, even when funding is constrained</a:t>
            </a:r>
          </a:p>
        </p:txBody>
      </p:sp>
      <p:pic>
        <p:nvPicPr>
          <p:cNvPr id="9" name="Picture 8" descr="A picture containing logo&#10;&#10;Description automatically generated">
            <a:extLst>
              <a:ext uri="{FF2B5EF4-FFF2-40B4-BE49-F238E27FC236}">
                <a16:creationId xmlns:a16="http://schemas.microsoft.com/office/drawing/2014/main" id="{2A08DC02-7475-43F9-B705-6536C3EFC5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4671" y="5943600"/>
            <a:ext cx="2345378" cy="914400"/>
          </a:xfrm>
          <a:prstGeom prst="rect">
            <a:avLst/>
          </a:prstGeom>
        </p:spPr>
      </p:pic>
      <p:sp>
        <p:nvSpPr>
          <p:cNvPr id="11" name="Rectangle 10">
            <a:extLst>
              <a:ext uri="{FF2B5EF4-FFF2-40B4-BE49-F238E27FC236}">
                <a16:creationId xmlns:a16="http://schemas.microsoft.com/office/drawing/2014/main" id="{5A6B1668-D393-4166-B89E-E182ECD6EADC}"/>
              </a:ext>
            </a:extLst>
          </p:cNvPr>
          <p:cNvSpPr/>
          <p:nvPr/>
        </p:nvSpPr>
        <p:spPr>
          <a:xfrm>
            <a:off x="0" y="6123204"/>
            <a:ext cx="9062720" cy="734796"/>
          </a:xfrm>
          <a:prstGeom prst="rect">
            <a:avLst/>
          </a:prstGeom>
          <a:solidFill>
            <a:schemeClr val="bg2">
              <a:lumMod val="8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dirty="0">
                <a:solidFill>
                  <a:srgbClr val="004282">
                    <a:lumMod val="50000"/>
                  </a:srgbClr>
                </a:solidFill>
                <a:latin typeface="Franklin Gothic Medium"/>
              </a:rPr>
              <a:t>R01-Equivalent awards include DP1, DP2, DP5, R01, R23, R29, R35, R37, RF1, RL1, and U01 activity codes. First-time recipients measure the number of awarded applications submitted by investigators who had not previously received an R01-Eq award. First-time status only applies to the Contact Principal Investigator.</a:t>
            </a:r>
            <a:endParaRPr lang="en-US" sz="1000" dirty="0">
              <a:solidFill>
                <a:schemeClr val="tx1">
                  <a:lumMod val="50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lumMod val="50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lumMod val="50000"/>
                  </a:schemeClr>
                </a:solidFill>
              </a:rPr>
              <a:t>Source:</a:t>
            </a:r>
            <a:r>
              <a:rPr lang="en-US" sz="1000" dirty="0">
                <a:solidFill>
                  <a:schemeClr val="tx1">
                    <a:lumMod val="50000"/>
                  </a:schemeClr>
                </a:solidFill>
                <a:hlinkClick r:id="rId3"/>
              </a:rPr>
              <a:t> NIH Data Book</a:t>
            </a:r>
            <a:endParaRPr lang="en-US" sz="1000" dirty="0">
              <a:solidFill>
                <a:schemeClr val="tx1">
                  <a:lumMod val="50000"/>
                </a:schemeClr>
              </a:solidFill>
            </a:endParaRPr>
          </a:p>
        </p:txBody>
      </p:sp>
      <p:graphicFrame>
        <p:nvGraphicFramePr>
          <p:cNvPr id="8" name="Chart 7">
            <a:extLst>
              <a:ext uri="{FF2B5EF4-FFF2-40B4-BE49-F238E27FC236}">
                <a16:creationId xmlns:a16="http://schemas.microsoft.com/office/drawing/2014/main" id="{9A8C8306-C3D6-4A7B-8D0C-A2E5ADA1B2A1}"/>
              </a:ext>
            </a:extLst>
          </p:cNvPr>
          <p:cNvGraphicFramePr>
            <a:graphicFrameLocks/>
          </p:cNvGraphicFramePr>
          <p:nvPr>
            <p:extLst>
              <p:ext uri="{D42A27DB-BD31-4B8C-83A1-F6EECF244321}">
                <p14:modId xmlns:p14="http://schemas.microsoft.com/office/powerpoint/2010/main" val="1386362730"/>
              </p:ext>
            </p:extLst>
          </p:nvPr>
        </p:nvGraphicFramePr>
        <p:xfrm>
          <a:off x="0" y="641568"/>
          <a:ext cx="8686800" cy="5486400"/>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3AD55336-51CD-40CF-B2C4-79DBFD2D220F}"/>
              </a:ext>
            </a:extLst>
          </p:cNvPr>
          <p:cNvSpPr txBox="1"/>
          <p:nvPr/>
        </p:nvSpPr>
        <p:spPr>
          <a:xfrm>
            <a:off x="1351280" y="730032"/>
            <a:ext cx="3129280" cy="369332"/>
          </a:xfrm>
          <a:prstGeom prst="rect">
            <a:avLst/>
          </a:prstGeom>
          <a:noFill/>
        </p:spPr>
        <p:txBody>
          <a:bodyPr wrap="square" rtlCol="0">
            <a:spAutoFit/>
          </a:bodyPr>
          <a:lstStyle/>
          <a:p>
            <a:r>
              <a:rPr lang="en-US" dirty="0"/>
              <a:t>First Time Contact PI</a:t>
            </a:r>
          </a:p>
        </p:txBody>
      </p:sp>
      <p:sp>
        <p:nvSpPr>
          <p:cNvPr id="3" name="Rectangle 2">
            <a:extLst>
              <a:ext uri="{FF2B5EF4-FFF2-40B4-BE49-F238E27FC236}">
                <a16:creationId xmlns:a16="http://schemas.microsoft.com/office/drawing/2014/main" id="{7EE8BAD5-DA64-4C1D-B8C2-665DE49885D3}"/>
              </a:ext>
            </a:extLst>
          </p:cNvPr>
          <p:cNvSpPr/>
          <p:nvPr/>
        </p:nvSpPr>
        <p:spPr>
          <a:xfrm>
            <a:off x="1076960" y="759738"/>
            <a:ext cx="274320" cy="274320"/>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33FB61C-697C-4C36-B82A-AB0BEC07752A}"/>
              </a:ext>
            </a:extLst>
          </p:cNvPr>
          <p:cNvSpPr/>
          <p:nvPr/>
        </p:nvSpPr>
        <p:spPr>
          <a:xfrm>
            <a:off x="1076960" y="1081564"/>
            <a:ext cx="274320" cy="274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4A02735-C3A7-4F74-82A1-A432A873621A}"/>
              </a:ext>
            </a:extLst>
          </p:cNvPr>
          <p:cNvSpPr txBox="1"/>
          <p:nvPr/>
        </p:nvSpPr>
        <p:spPr>
          <a:xfrm>
            <a:off x="1351280" y="1034058"/>
            <a:ext cx="3129280" cy="369332"/>
          </a:xfrm>
          <a:prstGeom prst="rect">
            <a:avLst/>
          </a:prstGeom>
          <a:noFill/>
        </p:spPr>
        <p:txBody>
          <a:bodyPr wrap="square" rtlCol="0">
            <a:spAutoFit/>
          </a:bodyPr>
          <a:lstStyle/>
          <a:p>
            <a:r>
              <a:rPr lang="en-US" dirty="0"/>
              <a:t>Established Contact PI</a:t>
            </a:r>
          </a:p>
        </p:txBody>
      </p:sp>
    </p:spTree>
    <p:extLst>
      <p:ext uri="{BB962C8B-B14F-4D97-AF65-F5344CB8AC3E}">
        <p14:creationId xmlns:p14="http://schemas.microsoft.com/office/powerpoint/2010/main" val="2137898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F446F5-CE56-4782-8E6F-B0068CAC84F3}"/>
              </a:ext>
            </a:extLst>
          </p:cNvPr>
          <p:cNvSpPr txBox="1"/>
          <p:nvPr/>
        </p:nvSpPr>
        <p:spPr>
          <a:xfrm flipH="1">
            <a:off x="0" y="0"/>
            <a:ext cx="12192000" cy="646331"/>
          </a:xfrm>
          <a:prstGeom prst="rect">
            <a:avLst/>
          </a:prstGeom>
          <a:noFill/>
        </p:spPr>
        <p:txBody>
          <a:bodyPr wrap="square" rtlCol="0">
            <a:spAutoFit/>
          </a:bodyPr>
          <a:lstStyle/>
          <a:p>
            <a:pPr algn="ctr"/>
            <a:r>
              <a:rPr lang="en-US" sz="3600" dirty="0"/>
              <a:t>NIH Grants: </a:t>
            </a:r>
            <a:r>
              <a:rPr lang="en-US" sz="3600" dirty="0">
                <a:solidFill>
                  <a:schemeClr val="accent2"/>
                </a:solidFill>
              </a:rPr>
              <a:t>Success Rates </a:t>
            </a:r>
            <a:endParaRPr lang="en-US" sz="3600" dirty="0"/>
          </a:p>
        </p:txBody>
      </p:sp>
      <p:sp>
        <p:nvSpPr>
          <p:cNvPr id="5" name="Rectangle 4">
            <a:extLst>
              <a:ext uri="{FF2B5EF4-FFF2-40B4-BE49-F238E27FC236}">
                <a16:creationId xmlns:a16="http://schemas.microsoft.com/office/drawing/2014/main" id="{465DB0AB-9609-4E04-9F1F-39EFC523AD37}"/>
              </a:ext>
            </a:extLst>
          </p:cNvPr>
          <p:cNvSpPr/>
          <p:nvPr/>
        </p:nvSpPr>
        <p:spPr>
          <a:xfrm>
            <a:off x="9062720" y="646330"/>
            <a:ext cx="3129280" cy="6211670"/>
          </a:xfrm>
          <a:prstGeom prst="rect">
            <a:avLst/>
          </a:prstGeom>
          <a:solidFill>
            <a:schemeClr val="accent1">
              <a:lumMod val="20000"/>
              <a:lumOff val="80000"/>
            </a:schemeClr>
          </a:solidFill>
          <a:ln>
            <a:solidFill>
              <a:schemeClr val="accent1">
                <a:lumMod val="20000"/>
                <a:lumOff val="80000"/>
              </a:schemeClr>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lumMod val="50000"/>
                  </a:schemeClr>
                </a:solidFill>
              </a:rPr>
              <a:t>Success rates measure the likelihood of a grant application being awarded funding and is currently around 20% for RPG and R01-Eq awards</a:t>
            </a:r>
          </a:p>
          <a:p>
            <a:pPr marL="285750" indent="-285750">
              <a:buFont typeface="Arial" panose="020B0604020202020204" pitchFamily="34" charset="0"/>
              <a:buChar char="•"/>
            </a:pPr>
            <a:r>
              <a:rPr lang="en-US" dirty="0">
                <a:solidFill>
                  <a:schemeClr val="tx1">
                    <a:lumMod val="50000"/>
                  </a:schemeClr>
                </a:solidFill>
              </a:rPr>
              <a:t>The success rate for first-time R01-Eq awards has been lower than the overall R01-Eq success rate since 2010</a:t>
            </a:r>
          </a:p>
          <a:p>
            <a:pPr marL="285750" indent="-285750">
              <a:buFont typeface="Arial" panose="020B0604020202020204" pitchFamily="34" charset="0"/>
              <a:buChar char="•"/>
            </a:pPr>
            <a:r>
              <a:rPr lang="en-US" dirty="0">
                <a:solidFill>
                  <a:schemeClr val="tx1">
                    <a:lumMod val="50000"/>
                  </a:schemeClr>
                </a:solidFill>
              </a:rPr>
              <a:t>Success rates for FY 2019:</a:t>
            </a:r>
          </a:p>
          <a:p>
            <a:pPr marL="742950" lvl="1" indent="-285750">
              <a:buFont typeface="Arial" panose="020B0604020202020204" pitchFamily="34" charset="0"/>
              <a:buChar char="•"/>
            </a:pPr>
            <a:r>
              <a:rPr lang="en-US" dirty="0">
                <a:solidFill>
                  <a:schemeClr val="tx1">
                    <a:lumMod val="50000"/>
                  </a:schemeClr>
                </a:solidFill>
              </a:rPr>
              <a:t>RPGs: 20%</a:t>
            </a:r>
          </a:p>
          <a:p>
            <a:pPr marL="742950" lvl="1" indent="-285750">
              <a:buFont typeface="Arial" panose="020B0604020202020204" pitchFamily="34" charset="0"/>
              <a:buChar char="•"/>
            </a:pPr>
            <a:r>
              <a:rPr lang="en-US" dirty="0">
                <a:solidFill>
                  <a:schemeClr val="tx1">
                    <a:lumMod val="50000"/>
                  </a:schemeClr>
                </a:solidFill>
              </a:rPr>
              <a:t>R01-Eq: 21%</a:t>
            </a:r>
          </a:p>
          <a:p>
            <a:pPr marL="742950" lvl="1" indent="-285750">
              <a:buFont typeface="Arial" panose="020B0604020202020204" pitchFamily="34" charset="0"/>
              <a:buChar char="•"/>
            </a:pPr>
            <a:r>
              <a:rPr lang="en-US" dirty="0">
                <a:solidFill>
                  <a:schemeClr val="tx1">
                    <a:lumMod val="50000"/>
                  </a:schemeClr>
                </a:solidFill>
              </a:rPr>
              <a:t>First-time R01-Eq: 18%</a:t>
            </a:r>
          </a:p>
        </p:txBody>
      </p:sp>
      <p:pic>
        <p:nvPicPr>
          <p:cNvPr id="7" name="Picture 6" descr="A picture containing logo&#10;&#10;Description automatically generated">
            <a:extLst>
              <a:ext uri="{FF2B5EF4-FFF2-40B4-BE49-F238E27FC236}">
                <a16:creationId xmlns:a16="http://schemas.microsoft.com/office/drawing/2014/main" id="{90980441-D97D-4282-A388-A8A25D919F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4671" y="5943600"/>
            <a:ext cx="2345378" cy="914400"/>
          </a:xfrm>
          <a:prstGeom prst="rect">
            <a:avLst/>
          </a:prstGeom>
        </p:spPr>
      </p:pic>
      <p:sp>
        <p:nvSpPr>
          <p:cNvPr id="9" name="Rectangle 8">
            <a:extLst>
              <a:ext uri="{FF2B5EF4-FFF2-40B4-BE49-F238E27FC236}">
                <a16:creationId xmlns:a16="http://schemas.microsoft.com/office/drawing/2014/main" id="{3A120873-1C21-4E42-AD1C-8807C3355C3F}"/>
              </a:ext>
            </a:extLst>
          </p:cNvPr>
          <p:cNvSpPr/>
          <p:nvPr/>
        </p:nvSpPr>
        <p:spPr>
          <a:xfrm>
            <a:off x="0" y="6123204"/>
            <a:ext cx="9062720" cy="734796"/>
          </a:xfrm>
          <a:prstGeom prst="rect">
            <a:avLst/>
          </a:prstGeom>
          <a:solidFill>
            <a:schemeClr val="bg2">
              <a:lumMod val="8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1" u="none" strike="noStrike" kern="1200" cap="none" spc="0" normalizeH="0" baseline="0" noProof="0" dirty="0">
                <a:ln>
                  <a:noFill/>
                </a:ln>
                <a:solidFill>
                  <a:srgbClr val="004282">
                    <a:lumMod val="50000"/>
                  </a:srgbClr>
                </a:solidFill>
                <a:effectLst/>
                <a:uLnTx/>
                <a:uFillTx/>
                <a:latin typeface="Franklin Gothic Medium"/>
                <a:ea typeface="+mn-ea"/>
                <a:cs typeface="+mn-cs"/>
              </a:rPr>
              <a:t>NIH calculates success rates by “dividing the number of competing applications funded by the sum of the total number of competing applications reviewed and the number of funded carryovers.” Rates are calculated on a fiscal year basis and include scored and unscored applications. If an unsuccessful application is resubmitted that same fiscal year, it is only counted once in the denominator.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rPr>
              <a:t>Source:</a:t>
            </a:r>
            <a:r>
              <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hlinkClick r:id="rId3"/>
              </a:rPr>
              <a:t> NIH Data Book</a:t>
            </a:r>
            <a:endParaRPr kumimoji="0" lang="en-US" sz="1000" b="0" i="0" u="none" strike="noStrike" kern="1200" cap="none" spc="0" normalizeH="0" baseline="0" noProof="0" dirty="0">
              <a:ln>
                <a:noFill/>
              </a:ln>
              <a:solidFill>
                <a:srgbClr val="004282">
                  <a:lumMod val="50000"/>
                </a:srgbClr>
              </a:solidFill>
              <a:effectLst/>
              <a:uLnTx/>
              <a:uFillTx/>
              <a:latin typeface="Franklin Gothic Medium"/>
              <a:ea typeface="+mn-ea"/>
              <a:cs typeface="+mn-cs"/>
            </a:endParaRPr>
          </a:p>
        </p:txBody>
      </p:sp>
      <p:graphicFrame>
        <p:nvGraphicFramePr>
          <p:cNvPr id="6" name="Chart 5">
            <a:extLst>
              <a:ext uri="{FF2B5EF4-FFF2-40B4-BE49-F238E27FC236}">
                <a16:creationId xmlns:a16="http://schemas.microsoft.com/office/drawing/2014/main" id="{0261BA30-4A39-4C19-B196-D2710462D6B6}"/>
              </a:ext>
            </a:extLst>
          </p:cNvPr>
          <p:cNvGraphicFramePr>
            <a:graphicFrameLocks/>
          </p:cNvGraphicFramePr>
          <p:nvPr>
            <p:extLst>
              <p:ext uri="{D42A27DB-BD31-4B8C-83A1-F6EECF244321}">
                <p14:modId xmlns:p14="http://schemas.microsoft.com/office/powerpoint/2010/main" val="1729267579"/>
              </p:ext>
            </p:extLst>
          </p:nvPr>
        </p:nvGraphicFramePr>
        <p:xfrm>
          <a:off x="0" y="641568"/>
          <a:ext cx="8686800" cy="5486400"/>
        </p:xfrm>
        <a:graphic>
          <a:graphicData uri="http://schemas.openxmlformats.org/drawingml/2006/chart">
            <c:chart xmlns:c="http://schemas.openxmlformats.org/drawingml/2006/chart" xmlns:r="http://schemas.openxmlformats.org/officeDocument/2006/relationships" r:id="rId4"/>
          </a:graphicData>
        </a:graphic>
      </p:graphicFrame>
      <p:cxnSp>
        <p:nvCxnSpPr>
          <p:cNvPr id="4" name="Straight Connector 3">
            <a:extLst>
              <a:ext uri="{FF2B5EF4-FFF2-40B4-BE49-F238E27FC236}">
                <a16:creationId xmlns:a16="http://schemas.microsoft.com/office/drawing/2014/main" id="{82819E7B-DBC1-433B-9845-EF3A277D0812}"/>
              </a:ext>
            </a:extLst>
          </p:cNvPr>
          <p:cNvCxnSpPr/>
          <p:nvPr/>
        </p:nvCxnSpPr>
        <p:spPr>
          <a:xfrm>
            <a:off x="1202077" y="4787757"/>
            <a:ext cx="27432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6D6BB0B-3A03-47E0-945D-EE569648D99F}"/>
              </a:ext>
            </a:extLst>
          </p:cNvPr>
          <p:cNvCxnSpPr/>
          <p:nvPr/>
        </p:nvCxnSpPr>
        <p:spPr>
          <a:xfrm>
            <a:off x="1214920" y="5351123"/>
            <a:ext cx="27432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94660E3-AB77-48F4-B95D-F35CE6680B6B}"/>
              </a:ext>
            </a:extLst>
          </p:cNvPr>
          <p:cNvCxnSpPr/>
          <p:nvPr/>
        </p:nvCxnSpPr>
        <p:spPr>
          <a:xfrm>
            <a:off x="1202077" y="4239802"/>
            <a:ext cx="27432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47FFEFE1-273A-4115-BA83-76ABA072472D}"/>
              </a:ext>
            </a:extLst>
          </p:cNvPr>
          <p:cNvSpPr txBox="1"/>
          <p:nvPr/>
        </p:nvSpPr>
        <p:spPr>
          <a:xfrm>
            <a:off x="1489240" y="4049093"/>
            <a:ext cx="3133618" cy="1477328"/>
          </a:xfrm>
          <a:prstGeom prst="rect">
            <a:avLst/>
          </a:prstGeom>
          <a:noFill/>
        </p:spPr>
        <p:txBody>
          <a:bodyPr wrap="square" rtlCol="0">
            <a:spAutoFit/>
          </a:bodyPr>
          <a:lstStyle/>
          <a:p>
            <a:r>
              <a:rPr lang="en-US" dirty="0"/>
              <a:t>RPG</a:t>
            </a:r>
          </a:p>
          <a:p>
            <a:endParaRPr lang="en-US" dirty="0"/>
          </a:p>
          <a:p>
            <a:r>
              <a:rPr lang="en-US" dirty="0"/>
              <a:t>R01-Equivalent</a:t>
            </a:r>
          </a:p>
          <a:p>
            <a:endParaRPr lang="en-US" dirty="0"/>
          </a:p>
          <a:p>
            <a:r>
              <a:rPr lang="en-US" dirty="0"/>
              <a:t>First-Time R01-Equivalent</a:t>
            </a:r>
          </a:p>
        </p:txBody>
      </p:sp>
    </p:spTree>
    <p:extLst>
      <p:ext uri="{BB962C8B-B14F-4D97-AF65-F5344CB8AC3E}">
        <p14:creationId xmlns:p14="http://schemas.microsoft.com/office/powerpoint/2010/main" val="4243786754"/>
      </p:ext>
    </p:extLst>
  </p:cSld>
  <p:clrMapOvr>
    <a:masterClrMapping/>
  </p:clrMapOvr>
</p:sld>
</file>

<file path=ppt/theme/theme1.xml><?xml version="1.0" encoding="utf-8"?>
<a:theme xmlns:a="http://schemas.openxmlformats.org/drawingml/2006/main" name="JuxtaposeVTI">
  <a:themeElements>
    <a:clrScheme name="FASEB Colors">
      <a:dk1>
        <a:srgbClr val="004282"/>
      </a:dk1>
      <a:lt1>
        <a:srgbClr val="FFFFFF"/>
      </a:lt1>
      <a:dk2>
        <a:srgbClr val="004282"/>
      </a:dk2>
      <a:lt2>
        <a:srgbClr val="FFFFFF"/>
      </a:lt2>
      <a:accent1>
        <a:srgbClr val="3EAEDA"/>
      </a:accent1>
      <a:accent2>
        <a:srgbClr val="BFA500"/>
      </a:accent2>
      <a:accent3>
        <a:srgbClr val="004282"/>
      </a:accent3>
      <a:accent4>
        <a:srgbClr val="3EAEDA"/>
      </a:accent4>
      <a:accent5>
        <a:srgbClr val="BFA500"/>
      </a:accent5>
      <a:accent6>
        <a:srgbClr val="3EAEDA"/>
      </a:accent6>
      <a:hlink>
        <a:srgbClr val="BFA500"/>
      </a:hlink>
      <a:folHlink>
        <a:srgbClr val="84888B"/>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docProps/app.xml><?xml version="1.0" encoding="utf-8"?>
<Properties xmlns="http://schemas.openxmlformats.org/officeDocument/2006/extended-properties" xmlns:vt="http://schemas.openxmlformats.org/officeDocument/2006/docPropsVTypes">
  <TotalTime>15401</TotalTime>
  <Words>1485</Words>
  <Application>Microsoft Office PowerPoint</Application>
  <PresentationFormat>Widescreen</PresentationFormat>
  <Paragraphs>150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Franklin Gothic Demi Cond</vt:lpstr>
      <vt:lpstr>Franklin Gothic Medium</vt:lpstr>
      <vt:lpstr>Wingdings</vt:lpstr>
      <vt:lpstr>JuxtaposeVTI</vt:lpstr>
      <vt:lpstr>NIH Appropriations &amp; Grant Trends:  FY 2010 - 2020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NIH Appropriations &amp; Grant Trends: FY 1995 - 2020</dc:title>
  <dc:creator>Ma, Tianlu</dc:creator>
  <cp:lastModifiedBy>Sybil W. Barnes</cp:lastModifiedBy>
  <cp:revision>108</cp:revision>
  <dcterms:created xsi:type="dcterms:W3CDTF">2020-10-29T18:20:38Z</dcterms:created>
  <dcterms:modified xsi:type="dcterms:W3CDTF">2020-12-15T18:05:58Z</dcterms:modified>
</cp:coreProperties>
</file>